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8"/>
  </p:notesMasterIdLst>
  <p:sldIdLst>
    <p:sldId id="256" r:id="rId2"/>
    <p:sldId id="264" r:id="rId3"/>
    <p:sldId id="286" r:id="rId4"/>
    <p:sldId id="257" r:id="rId5"/>
    <p:sldId id="259" r:id="rId6"/>
    <p:sldId id="265" r:id="rId7"/>
    <p:sldId id="295" r:id="rId8"/>
    <p:sldId id="282" r:id="rId9"/>
    <p:sldId id="280" r:id="rId10"/>
    <p:sldId id="283" r:id="rId11"/>
    <p:sldId id="271" r:id="rId12"/>
    <p:sldId id="278" r:id="rId13"/>
    <p:sldId id="266" r:id="rId14"/>
    <p:sldId id="267" r:id="rId15"/>
    <p:sldId id="268" r:id="rId16"/>
    <p:sldId id="258" r:id="rId17"/>
    <p:sldId id="261" r:id="rId18"/>
    <p:sldId id="262" r:id="rId19"/>
    <p:sldId id="263" r:id="rId20"/>
    <p:sldId id="293" r:id="rId21"/>
    <p:sldId id="272" r:id="rId22"/>
    <p:sldId id="274" r:id="rId23"/>
    <p:sldId id="273" r:id="rId24"/>
    <p:sldId id="294" r:id="rId25"/>
    <p:sldId id="269" r:id="rId26"/>
    <p:sldId id="276" r:id="rId27"/>
    <p:sldId id="275" r:id="rId28"/>
    <p:sldId id="277" r:id="rId29"/>
    <p:sldId id="284" r:id="rId30"/>
    <p:sldId id="285" r:id="rId31"/>
    <p:sldId id="288" r:id="rId32"/>
    <p:sldId id="289" r:id="rId33"/>
    <p:sldId id="290" r:id="rId34"/>
    <p:sldId id="291" r:id="rId35"/>
    <p:sldId id="292" r:id="rId36"/>
    <p:sldId id="287" r:id="rId3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35" autoAdjust="0"/>
  </p:normalViewPr>
  <p:slideViewPr>
    <p:cSldViewPr snapToGrid="0">
      <p:cViewPr varScale="1">
        <p:scale>
          <a:sx n="69" d="100"/>
          <a:sy n="69" d="100"/>
        </p:scale>
        <p:origin x="12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5884F-72F2-4823-813B-78D927E85A23}" type="datetimeFigureOut">
              <a:rPr lang="pl-PL" smtClean="0"/>
              <a:t>11.05.2023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9356A1-05FB-4A93-B62B-9AF1C3289050}" type="slidenum">
              <a:rPr lang="pl-PL" smtClean="0"/>
              <a:t>‹#›</a:t>
            </a:fld>
            <a:endParaRPr lang="pl-PL"/>
          </a:p>
        </p:txBody>
      </p:sp>
    </p:spTree>
    <p:extLst>
      <p:ext uri="{BB962C8B-B14F-4D97-AF65-F5344CB8AC3E}">
        <p14:creationId xmlns:p14="http://schemas.microsoft.com/office/powerpoint/2010/main" val="49037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What</a:t>
            </a:r>
            <a:r>
              <a:rPr lang="pl-PL" dirty="0"/>
              <a:t> </a:t>
            </a:r>
            <a:r>
              <a:rPr lang="pl-PL" dirty="0" err="1"/>
              <a:t>will</a:t>
            </a:r>
            <a:r>
              <a:rPr lang="pl-PL" dirty="0"/>
              <a:t> be </a:t>
            </a:r>
            <a:r>
              <a:rPr lang="pl-PL" dirty="0" err="1"/>
              <a:t>mentioned</a:t>
            </a:r>
            <a:r>
              <a:rPr lang="pl-PL" dirty="0"/>
              <a:t>: </a:t>
            </a:r>
            <a:r>
              <a:rPr lang="pl-PL" dirty="0" err="1"/>
              <a:t>OmicsNetR</a:t>
            </a:r>
            <a:r>
              <a:rPr lang="pl-PL" dirty="0"/>
              <a:t>, </a:t>
            </a:r>
            <a:r>
              <a:rPr lang="pl-PL" dirty="0" err="1"/>
              <a:t>OmicsNet</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3</a:t>
            </a:fld>
            <a:endParaRPr lang="pl-PL"/>
          </a:p>
        </p:txBody>
      </p:sp>
    </p:spTree>
    <p:extLst>
      <p:ext uri="{BB962C8B-B14F-4D97-AF65-F5344CB8AC3E}">
        <p14:creationId xmlns:p14="http://schemas.microsoft.com/office/powerpoint/2010/main" val="94370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dirty="0">
                <a:solidFill>
                  <a:srgbClr val="2A2A2A"/>
                </a:solidFill>
                <a:effectLst/>
                <a:latin typeface="Merriweather" panose="020B0604020202020204" pitchFamily="2" charset="-18"/>
              </a:rPr>
              <a:t>E</a:t>
            </a:r>
            <a:r>
              <a:rPr lang="en-US" b="0" i="0" dirty="0" err="1">
                <a:solidFill>
                  <a:srgbClr val="2A2A2A"/>
                </a:solidFill>
                <a:effectLst/>
                <a:latin typeface="Merriweather" panose="020B0604020202020204" pitchFamily="2" charset="-18"/>
              </a:rPr>
              <a:t>asy</a:t>
            </a:r>
            <a:r>
              <a:rPr lang="en-US" b="0" i="0" dirty="0">
                <a:solidFill>
                  <a:srgbClr val="2A2A2A"/>
                </a:solidFill>
                <a:effectLst/>
                <a:latin typeface="Merriweather" panose="020B0604020202020204" pitchFamily="2" charset="-18"/>
              </a:rPr>
              <a:t>-to-use, web-based platform that allows researchers to easily create and visualize biological networks in 3D space. It accepts one or more lists of biological features (genes, proteins, metabolites, </a:t>
            </a:r>
            <a:r>
              <a:rPr lang="en-US" b="0" i="1" dirty="0">
                <a:solidFill>
                  <a:srgbClr val="2A2A2A"/>
                </a:solidFill>
                <a:effectLst/>
                <a:latin typeface="Merriweather" panose="020B0604020202020204" pitchFamily="2" charset="-18"/>
              </a:rPr>
              <a:t>etc</a:t>
            </a:r>
            <a:r>
              <a:rPr lang="en-US" b="0" i="0" dirty="0">
                <a:solidFill>
                  <a:srgbClr val="2A2A2A"/>
                </a:solidFill>
                <a:effectLst/>
                <a:latin typeface="Merriweather" panose="020B0604020202020204" pitchFamily="2" charset="-18"/>
              </a:rPr>
              <a:t>.) and then searches for their direct interacting partners from various molecular interaction databases</a:t>
            </a:r>
            <a:r>
              <a:rPr lang="pl-PL" b="0" i="0" dirty="0">
                <a:solidFill>
                  <a:srgbClr val="2A2A2A"/>
                </a:solidFill>
                <a:effectLst/>
                <a:latin typeface="Merriweather" panose="020B0604020202020204" pitchFamily="2" charset="-18"/>
              </a:rPr>
              <a:t>.</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5</a:t>
            </a:fld>
            <a:endParaRPr lang="pl-PL"/>
          </a:p>
        </p:txBody>
      </p:sp>
    </p:spTree>
    <p:extLst>
      <p:ext uri="{BB962C8B-B14F-4D97-AF65-F5344CB8AC3E}">
        <p14:creationId xmlns:p14="http://schemas.microsoft.com/office/powerpoint/2010/main" val="70998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2A2A2A"/>
                </a:solidFill>
                <a:effectLst/>
                <a:latin typeface="Merriweather" panose="00000500000000000000" pitchFamily="2" charset="-18"/>
              </a:rPr>
              <a:t>SNPs from genetic variation studies, LC-MS peaks from untargeted metabolomics, and taxonomic signatures from microbiome studies</a:t>
            </a:r>
            <a:r>
              <a:rPr lang="pl-PL" b="0" i="0" dirty="0">
                <a:solidFill>
                  <a:srgbClr val="2A2A2A"/>
                </a:solidFill>
                <a:effectLst/>
                <a:latin typeface="Merriweather" panose="00000500000000000000" pitchFamily="2" charset="-18"/>
              </a:rPr>
              <a:t>. </a:t>
            </a:r>
            <a:r>
              <a:rPr lang="en-US" b="0" i="0" dirty="0">
                <a:solidFill>
                  <a:srgbClr val="2A2A2A"/>
                </a:solidFill>
                <a:effectLst/>
                <a:latin typeface="Merriweather" panose="00000500000000000000" pitchFamily="2" charset="-18"/>
              </a:rPr>
              <a:t>Connecting these data types with conventional molecular interaction networks require extra annotation steps to link SNPs to genes, peaks to metabolites, or microbial activities to their capacities of metabolite production.</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6</a:t>
            </a:fld>
            <a:endParaRPr lang="pl-PL"/>
          </a:p>
        </p:txBody>
      </p:sp>
    </p:spTree>
    <p:extLst>
      <p:ext uri="{BB962C8B-B14F-4D97-AF65-F5344CB8AC3E}">
        <p14:creationId xmlns:p14="http://schemas.microsoft.com/office/powerpoint/2010/main" val="178773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2A2A2A"/>
                </a:solidFill>
                <a:effectLst/>
                <a:latin typeface="Merriweather" panose="00000500000000000000" pitchFamily="2" charset="-18"/>
              </a:rPr>
              <a:t> The workflow of </a:t>
            </a:r>
            <a:r>
              <a:rPr lang="en-US" b="0" i="0" dirty="0" err="1">
                <a:solidFill>
                  <a:srgbClr val="2A2A2A"/>
                </a:solidFill>
                <a:effectLst/>
                <a:latin typeface="Merriweather" panose="00000500000000000000" pitchFamily="2" charset="-18"/>
              </a:rPr>
              <a:t>OmicsNet</a:t>
            </a:r>
            <a:r>
              <a:rPr lang="en-US" b="0" i="0" dirty="0">
                <a:solidFill>
                  <a:srgbClr val="2A2A2A"/>
                </a:solidFill>
                <a:effectLst/>
                <a:latin typeface="Merriweather" panose="00000500000000000000" pitchFamily="2" charset="-18"/>
              </a:rPr>
              <a:t> can be summarized into</a:t>
            </a:r>
            <a:r>
              <a:rPr lang="pl-PL" b="0" i="0" dirty="0">
                <a:solidFill>
                  <a:srgbClr val="2A2A2A"/>
                </a:solidFill>
                <a:effectLst/>
                <a:latin typeface="Merriweather" panose="00000500000000000000" pitchFamily="2" charset="-18"/>
              </a:rPr>
              <a:t> </a:t>
            </a:r>
            <a:r>
              <a:rPr lang="en-US" b="0" i="0" dirty="0">
                <a:solidFill>
                  <a:srgbClr val="2A2A2A"/>
                </a:solidFill>
                <a:effectLst/>
                <a:latin typeface="Merriweather" panose="00000500000000000000" pitchFamily="2" charset="-18"/>
              </a:rPr>
              <a:t>four steps - data upload, database selection, network creation and network visual analytics.</a:t>
            </a:r>
            <a:r>
              <a:rPr lang="pl-PL" b="0" i="0" dirty="0">
                <a:solidFill>
                  <a:srgbClr val="2A2A2A"/>
                </a:solidFill>
                <a:effectLst/>
                <a:latin typeface="Merriweather" panose="00000500000000000000" pitchFamily="2" charset="-18"/>
              </a:rPr>
              <a:t> </a:t>
            </a:r>
            <a:r>
              <a:rPr lang="en-US" b="0" i="0" dirty="0">
                <a:solidFill>
                  <a:srgbClr val="2A2A2A"/>
                </a:solidFill>
                <a:effectLst/>
                <a:latin typeface="Source Sans Pro" panose="020B0503030403020204" pitchFamily="34" charset="0"/>
              </a:rPr>
              <a:t>Users can upload lists of genes, proteins, transcription factors, miRNAs, metabolites, LC-MS peaks, microbial taxa, or SNPs to search different molecular interaction databases or perform annotation. The results will be merged to create multi-omics networks which can be optionally customization using various methods. The subnetworks can be explored in 2D or 3D space with comprehensive built-in support for layouts, network analysis and functional analysis. The numbers in the round brackets indicate the number of options available for each category.</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11</a:t>
            </a:fld>
            <a:endParaRPr lang="pl-PL"/>
          </a:p>
        </p:txBody>
      </p:sp>
    </p:spTree>
    <p:extLst>
      <p:ext uri="{BB962C8B-B14F-4D97-AF65-F5344CB8AC3E}">
        <p14:creationId xmlns:p14="http://schemas.microsoft.com/office/powerpoint/2010/main" val="3125399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Single list networks </a:t>
            </a:r>
            <a:r>
              <a:rPr lang="pl-PL" dirty="0" err="1"/>
              <a:t>are</a:t>
            </a:r>
            <a:r>
              <a:rPr lang="pl-PL" dirty="0"/>
              <a:t> </a:t>
            </a:r>
            <a:r>
              <a:rPr lang="pl-PL" dirty="0" err="1"/>
              <a:t>build</a:t>
            </a:r>
            <a:r>
              <a:rPr lang="pl-PL" dirty="0"/>
              <a:t> and </a:t>
            </a:r>
            <a:r>
              <a:rPr lang="pl-PL" dirty="0" err="1"/>
              <a:t>then</a:t>
            </a:r>
            <a:r>
              <a:rPr lang="pl-PL" dirty="0"/>
              <a:t> the </a:t>
            </a:r>
            <a:r>
              <a:rPr lang="pl-PL" dirty="0" err="1"/>
              <a:t>are</a:t>
            </a:r>
            <a:r>
              <a:rPr lang="pl-PL" dirty="0"/>
              <a:t> </a:t>
            </a:r>
            <a:r>
              <a:rPr lang="pl-PL" dirty="0" err="1"/>
              <a:t>merged</a:t>
            </a:r>
            <a:r>
              <a:rPr lang="pl-PL" dirty="0"/>
              <a:t> </a:t>
            </a:r>
            <a:r>
              <a:rPr lang="pl-PL" dirty="0" err="1"/>
              <a:t>together</a:t>
            </a:r>
            <a:r>
              <a:rPr lang="pl-PL" dirty="0"/>
              <a:t> </a:t>
            </a:r>
            <a:r>
              <a:rPr lang="pl-PL" dirty="0" err="1"/>
              <a:t>through</a:t>
            </a:r>
            <a:r>
              <a:rPr lang="pl-PL" dirty="0"/>
              <a:t> </a:t>
            </a:r>
            <a:r>
              <a:rPr lang="pl-PL" dirty="0" err="1"/>
              <a:t>shared</a:t>
            </a:r>
            <a:r>
              <a:rPr lang="pl-PL" dirty="0"/>
              <a:t> </a:t>
            </a:r>
            <a:r>
              <a:rPr lang="pl-PL" dirty="0" err="1"/>
              <a:t>nodes</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15</a:t>
            </a:fld>
            <a:endParaRPr lang="pl-PL"/>
          </a:p>
        </p:txBody>
      </p:sp>
    </p:spTree>
    <p:extLst>
      <p:ext uri="{BB962C8B-B14F-4D97-AF65-F5344CB8AC3E}">
        <p14:creationId xmlns:p14="http://schemas.microsoft.com/office/powerpoint/2010/main" val="76233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202124"/>
                </a:solidFill>
                <a:effectLst/>
                <a:latin typeface="Google Sans"/>
              </a:rPr>
              <a:t>Transcription factors are </a:t>
            </a:r>
            <a:r>
              <a:rPr lang="en-US" b="0" i="0" dirty="0">
                <a:solidFill>
                  <a:srgbClr val="040C28"/>
                </a:solidFill>
                <a:effectLst/>
                <a:latin typeface="Google Sans"/>
              </a:rPr>
              <a:t>proteins involved in the process of converting, or transcribing, DNA into RNA</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25</a:t>
            </a:fld>
            <a:endParaRPr lang="pl-PL"/>
          </a:p>
        </p:txBody>
      </p:sp>
    </p:spTree>
    <p:extLst>
      <p:ext uri="{BB962C8B-B14F-4D97-AF65-F5344CB8AC3E}">
        <p14:creationId xmlns:p14="http://schemas.microsoft.com/office/powerpoint/2010/main" val="99940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err="1">
                <a:solidFill>
                  <a:srgbClr val="2A2A2A"/>
                </a:solidFill>
                <a:effectLst/>
                <a:latin typeface="Merriweather" panose="00000500000000000000" pitchFamily="2" charset="-18"/>
              </a:rPr>
              <a:t>OmicsNet</a:t>
            </a:r>
            <a:r>
              <a:rPr lang="en-US" b="0" i="0" dirty="0">
                <a:solidFill>
                  <a:srgbClr val="2A2A2A"/>
                </a:solidFill>
                <a:effectLst/>
                <a:latin typeface="Merriweather" panose="00000500000000000000" pitchFamily="2" charset="-18"/>
              </a:rPr>
              <a:t> 2.0 is a network-based multi-omics analysis platform supporting both 2D and 3D network visual exploration</a:t>
            </a:r>
            <a:r>
              <a:rPr lang="pl-PL" b="0" i="0" dirty="0">
                <a:solidFill>
                  <a:srgbClr val="2A2A2A"/>
                </a:solidFill>
                <a:effectLst/>
                <a:latin typeface="Merriweather" panose="00000500000000000000" pitchFamily="2" charset="-18"/>
              </a:rPr>
              <a:t>. It </a:t>
            </a:r>
            <a:r>
              <a:rPr lang="en-US" b="0" i="0" dirty="0" err="1">
                <a:solidFill>
                  <a:srgbClr val="2A2A2A"/>
                </a:solidFill>
                <a:effectLst/>
                <a:latin typeface="Merriweather" panose="00000500000000000000" pitchFamily="2" charset="-18"/>
              </a:rPr>
              <a:t>enabl</a:t>
            </a:r>
            <a:r>
              <a:rPr lang="pl-PL" b="0" i="0" dirty="0">
                <a:solidFill>
                  <a:srgbClr val="2A2A2A"/>
                </a:solidFill>
                <a:effectLst/>
                <a:latin typeface="Merriweather" panose="00000500000000000000" pitchFamily="2" charset="-18"/>
              </a:rPr>
              <a:t>es</a:t>
            </a:r>
            <a:r>
              <a:rPr lang="en-US" b="0" i="0" dirty="0">
                <a:solidFill>
                  <a:srgbClr val="2A2A2A"/>
                </a:solidFill>
                <a:effectLst/>
                <a:latin typeface="Merriweather" panose="00000500000000000000" pitchFamily="2" charset="-18"/>
              </a:rPr>
              <a:t> support for three </a:t>
            </a:r>
            <a:r>
              <a:rPr lang="pl-PL" b="0" i="0" dirty="0" err="1">
                <a:solidFill>
                  <a:srgbClr val="2A2A2A"/>
                </a:solidFill>
                <a:effectLst/>
                <a:latin typeface="Merriweather" panose="00000500000000000000" pitchFamily="2" charset="-18"/>
              </a:rPr>
              <a:t>unordinary</a:t>
            </a:r>
            <a:r>
              <a:rPr lang="en-US" b="0" i="0" dirty="0">
                <a:solidFill>
                  <a:srgbClr val="2A2A2A"/>
                </a:solidFill>
                <a:effectLst/>
                <a:latin typeface="Merriweather" panose="00000500000000000000" pitchFamily="2" charset="-18"/>
              </a:rPr>
              <a:t> omics data inputs (SNPs, microbial taxa, and LC-MS peaks</a:t>
            </a:r>
            <a:r>
              <a:rPr lang="pl-PL" b="0" i="0" dirty="0">
                <a:solidFill>
                  <a:srgbClr val="2A2A2A"/>
                </a:solidFill>
                <a:effectLst/>
                <a:latin typeface="Merriweather" panose="00000500000000000000" pitchFamily="2" charset="-18"/>
              </a:rPr>
              <a:t>). It </a:t>
            </a:r>
            <a:r>
              <a:rPr lang="en-US" b="0" i="0" dirty="0">
                <a:solidFill>
                  <a:srgbClr val="2A2A2A"/>
                </a:solidFill>
                <a:effectLst/>
                <a:latin typeface="Merriweather" panose="00000500000000000000" pitchFamily="2" charset="-18"/>
              </a:rPr>
              <a:t>can reveal meaningful patterns, connections and </a:t>
            </a:r>
            <a:r>
              <a:rPr lang="pl-PL" b="0" i="0" dirty="0" err="1">
                <a:solidFill>
                  <a:srgbClr val="2A2A2A"/>
                </a:solidFill>
                <a:effectLst/>
                <a:latin typeface="Merriweather" panose="00000500000000000000" pitchFamily="2" charset="-18"/>
              </a:rPr>
              <a:t>functions</a:t>
            </a:r>
            <a:r>
              <a:rPr lang="pl-PL" b="0" i="0" dirty="0">
                <a:solidFill>
                  <a:srgbClr val="2A2A2A"/>
                </a:solidFill>
                <a:effectLst/>
                <a:latin typeface="Merriweather" panose="00000500000000000000" pitchFamily="2" charset="-18"/>
              </a:rPr>
              <a:t>.</a:t>
            </a:r>
            <a:r>
              <a:rPr lang="en-US" b="0" i="0" dirty="0">
                <a:solidFill>
                  <a:srgbClr val="2A2A2A"/>
                </a:solidFill>
                <a:effectLst/>
                <a:latin typeface="Merriweather" panose="00000500000000000000" pitchFamily="2" charset="-18"/>
              </a:rPr>
              <a:t> </a:t>
            </a:r>
            <a:r>
              <a:rPr lang="en-US" b="0" i="0" dirty="0" err="1">
                <a:solidFill>
                  <a:srgbClr val="2A2A2A"/>
                </a:solidFill>
                <a:effectLst/>
                <a:latin typeface="Merriweather" panose="00000500000000000000" pitchFamily="2" charset="-18"/>
              </a:rPr>
              <a:t>OmicsNet</a:t>
            </a:r>
            <a:r>
              <a:rPr lang="en-US" b="0" i="0" dirty="0">
                <a:solidFill>
                  <a:srgbClr val="2A2A2A"/>
                </a:solidFill>
                <a:effectLst/>
                <a:latin typeface="Merriweather" panose="00000500000000000000" pitchFamily="2" charset="-18"/>
              </a:rPr>
              <a:t> 2.0 addresses the need for easy-to-use web-based tools to support analysis of experimentally derived multi-omics data in their wider molecular context defined by our prior knowledge.</a:t>
            </a:r>
            <a:endParaRPr lang="pl-PL" dirty="0"/>
          </a:p>
        </p:txBody>
      </p:sp>
      <p:sp>
        <p:nvSpPr>
          <p:cNvPr id="4" name="Symbol zastępczy numeru slajdu 3"/>
          <p:cNvSpPr>
            <a:spLocks noGrp="1"/>
          </p:cNvSpPr>
          <p:nvPr>
            <p:ph type="sldNum" sz="quarter" idx="5"/>
          </p:nvPr>
        </p:nvSpPr>
        <p:spPr/>
        <p:txBody>
          <a:bodyPr/>
          <a:lstStyle/>
          <a:p>
            <a:fld id="{8E9356A1-05FB-4A93-B62B-9AF1C3289050}" type="slidenum">
              <a:rPr lang="pl-PL" smtClean="0"/>
              <a:t>36</a:t>
            </a:fld>
            <a:endParaRPr lang="pl-PL"/>
          </a:p>
        </p:txBody>
      </p:sp>
    </p:spTree>
    <p:extLst>
      <p:ext uri="{BB962C8B-B14F-4D97-AF65-F5344CB8AC3E}">
        <p14:creationId xmlns:p14="http://schemas.microsoft.com/office/powerpoint/2010/main" val="354699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51C2DB4-896E-D6FE-BCE3-CEA55080DA10}"/>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CAD8DE86-CAD8-3FDD-4398-A1C79902B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AF258FAE-BEF7-3D3C-EB89-CFC0086A1E34}"/>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93BB2AD5-B77A-16FF-C378-946E6E11747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215B2B6-14A0-78BE-0B9D-C7DB448F9F5E}"/>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135465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AEF4D8-61EC-37AB-6503-597C01E5E019}"/>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8E4BB09F-D7F8-30DB-B4E2-6DE7580BED92}"/>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4EF80D2-EAC2-BE0F-BC2D-A78561F5CCDC}"/>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983C9644-4C37-04E6-C6AE-AA43BADFEE9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0D275CB-8470-7A2C-9BFD-3F64E0E44D33}"/>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162110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546D7792-93F9-D38D-724A-D6794E898F9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4B5DF0DE-C692-558A-1539-55BFB31EDF8B}"/>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F57A6E4-F271-3B8D-86B2-BDE53880C0A3}"/>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665478AD-FAB3-3101-5345-8D6AB44616C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201A422-4601-23A2-ABF3-17F89652127C}"/>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29334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6E5B40-E85C-74D2-2548-42924B31C65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3CACCE62-FD26-31BC-1D9A-1DEAB4883216}"/>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036EA93-6F0E-1FC1-BE32-3BA317A76A7E}"/>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F12C990B-450A-2DF9-999D-DBE784724E29}"/>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E414988E-1A6C-2C53-8993-0D177B2F794A}"/>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2872171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33799B-1DC0-EBF0-A04F-05478395674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40DB8320-260D-6764-63B3-F90B09B69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4DB275A6-40D6-811D-1190-EFB45E39B796}"/>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0883996B-3C40-62A6-4DA5-7C9CD1200B2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E55019A-2CC2-C3CE-0BFD-718D7FF10AF9}"/>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29548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0897BF-7E5F-8E54-5388-AC21FDDA1EB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28D93CAA-ABF9-90E2-FEE8-BDBBB5D70B4C}"/>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6A7BB2-659F-ECBC-6C87-AD9A061CA6E9}"/>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83B3D4A0-A42C-DF6C-0F8F-028E7D075F5F}"/>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6" name="Symbol zastępczy stopki 5">
            <a:extLst>
              <a:ext uri="{FF2B5EF4-FFF2-40B4-BE49-F238E27FC236}">
                <a16:creationId xmlns:a16="http://schemas.microsoft.com/office/drawing/2014/main" id="{C0812E2E-6CD1-5789-1B9D-F0536380199A}"/>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407F115-6086-93C6-5C43-2AA0FF0ADE44}"/>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191487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5B4079-7069-27B6-2E47-67C511D66A27}"/>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78326043-AB11-7279-35B6-91E9710916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05498204-F157-A0D0-6FF2-73AABCA2DA4C}"/>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00011E21-3DA8-D65F-E30D-D51B206BC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73B4A75B-E150-650F-05BF-2CC1D93B5EA3}"/>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15B133A0-CD5E-938A-DF83-D88FB28CF304}"/>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8" name="Symbol zastępczy stopki 7">
            <a:extLst>
              <a:ext uri="{FF2B5EF4-FFF2-40B4-BE49-F238E27FC236}">
                <a16:creationId xmlns:a16="http://schemas.microsoft.com/office/drawing/2014/main" id="{FF3F1F7C-D963-6975-9787-0782D8D1E867}"/>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7F5C765F-26C2-4547-4337-1B879F6DCE50}"/>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60202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5D55DE-A912-8602-00DE-12AE401A07C4}"/>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6305E6A2-9466-0158-A22D-7FA2FE656285}"/>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4" name="Symbol zastępczy stopki 3">
            <a:extLst>
              <a:ext uri="{FF2B5EF4-FFF2-40B4-BE49-F238E27FC236}">
                <a16:creationId xmlns:a16="http://schemas.microsoft.com/office/drawing/2014/main" id="{6650B4ED-B180-A99C-1866-94BD559C6887}"/>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0CF6EB1E-891E-37E9-9AF5-752BB9AC9B1A}"/>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19545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A458BCB-66DF-B26D-FFE4-0B0A44485915}"/>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3" name="Symbol zastępczy stopki 2">
            <a:extLst>
              <a:ext uri="{FF2B5EF4-FFF2-40B4-BE49-F238E27FC236}">
                <a16:creationId xmlns:a16="http://schemas.microsoft.com/office/drawing/2014/main" id="{A6501965-CF4B-EFAC-C2E2-11F9FAC4D591}"/>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BA1FACE5-4035-5404-4AB2-EF4BD84C0143}"/>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30575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82E8581-3A2A-FFFB-CD0D-A374CD41181B}"/>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9F0E2864-B13E-1636-51AC-E4BCC6A80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79B279BA-CB7A-2970-BD34-83FB5F02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07ED1D59-0B1D-D4DB-5F6A-DFE9B19D440F}"/>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6" name="Symbol zastępczy stopki 5">
            <a:extLst>
              <a:ext uri="{FF2B5EF4-FFF2-40B4-BE49-F238E27FC236}">
                <a16:creationId xmlns:a16="http://schemas.microsoft.com/office/drawing/2014/main" id="{F0893EAA-E069-1509-24F6-5D689507B114}"/>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3985AD41-DD21-1414-CCDE-AA618F1C12B5}"/>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217284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3172B5-669F-6984-EB4B-763D8EFF7A8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B9BA9837-74FF-F668-3B6F-8082949445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B58F4BD6-4FD9-DD8C-C90E-1911DFC10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053C5A49-3523-2E64-7710-E32AABDBE0CB}"/>
              </a:ext>
            </a:extLst>
          </p:cNvPr>
          <p:cNvSpPr>
            <a:spLocks noGrp="1"/>
          </p:cNvSpPr>
          <p:nvPr>
            <p:ph type="dt" sz="half" idx="10"/>
          </p:nvPr>
        </p:nvSpPr>
        <p:spPr/>
        <p:txBody>
          <a:bodyPr/>
          <a:lstStyle/>
          <a:p>
            <a:fld id="{E9714B31-83BB-44B1-9480-4FCAC8912CD8}" type="datetimeFigureOut">
              <a:rPr lang="pl-PL" smtClean="0"/>
              <a:t>11.05.2023</a:t>
            </a:fld>
            <a:endParaRPr lang="pl-PL"/>
          </a:p>
        </p:txBody>
      </p:sp>
      <p:sp>
        <p:nvSpPr>
          <p:cNvPr id="6" name="Symbol zastępczy stopki 5">
            <a:extLst>
              <a:ext uri="{FF2B5EF4-FFF2-40B4-BE49-F238E27FC236}">
                <a16:creationId xmlns:a16="http://schemas.microsoft.com/office/drawing/2014/main" id="{6D392EE1-B78F-C628-4A3E-F55F588824F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4E1A8BAD-BC0A-2924-F6B4-C54C088C6FAD}"/>
              </a:ext>
            </a:extLst>
          </p:cNvPr>
          <p:cNvSpPr>
            <a:spLocks noGrp="1"/>
          </p:cNvSpPr>
          <p:nvPr>
            <p:ph type="sldNum" sz="quarter" idx="12"/>
          </p:nvPr>
        </p:nvSpPr>
        <p:spPr/>
        <p:txBody>
          <a:bodyPr/>
          <a:lstStyle/>
          <a:p>
            <a:fld id="{D84ACEED-4A97-4BBF-937A-DC2B2EF91357}" type="slidenum">
              <a:rPr lang="pl-PL" smtClean="0"/>
              <a:t>‹#›</a:t>
            </a:fld>
            <a:endParaRPr lang="pl-PL"/>
          </a:p>
        </p:txBody>
      </p:sp>
    </p:spTree>
    <p:extLst>
      <p:ext uri="{BB962C8B-B14F-4D97-AF65-F5344CB8AC3E}">
        <p14:creationId xmlns:p14="http://schemas.microsoft.com/office/powerpoint/2010/main" val="3397624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0B9E51-7BCB-8148-2E66-303F5B99C9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8E561302-8F8E-C7DB-34E1-2C4270CB5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F13B826-9C53-4A18-933D-B54FFD605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14B31-83BB-44B1-9480-4FCAC8912CD8}" type="datetimeFigureOut">
              <a:rPr lang="pl-PL" smtClean="0"/>
              <a:t>11.05.2023</a:t>
            </a:fld>
            <a:endParaRPr lang="pl-PL"/>
          </a:p>
        </p:txBody>
      </p:sp>
      <p:sp>
        <p:nvSpPr>
          <p:cNvPr id="5" name="Symbol zastępczy stopki 4">
            <a:extLst>
              <a:ext uri="{FF2B5EF4-FFF2-40B4-BE49-F238E27FC236}">
                <a16:creationId xmlns:a16="http://schemas.microsoft.com/office/drawing/2014/main" id="{B464EDE7-07F0-1550-592B-A60691594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CAC92513-6C82-22C0-A5E9-80BE06404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ACEED-4A97-4BBF-937A-DC2B2EF91357}" type="slidenum">
              <a:rPr lang="pl-PL" smtClean="0"/>
              <a:t>‹#›</a:t>
            </a:fld>
            <a:endParaRPr lang="pl-PL"/>
          </a:p>
        </p:txBody>
      </p:sp>
    </p:spTree>
    <p:extLst>
      <p:ext uri="{BB962C8B-B14F-4D97-AF65-F5344CB8AC3E}">
        <p14:creationId xmlns:p14="http://schemas.microsoft.com/office/powerpoint/2010/main" val="17687531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39F5FA-2A7B-C40F-D5A4-CA41855D82FE}"/>
              </a:ext>
            </a:extLst>
          </p:cNvPr>
          <p:cNvSpPr>
            <a:spLocks noGrp="1"/>
          </p:cNvSpPr>
          <p:nvPr>
            <p:ph type="ctrTitle"/>
          </p:nvPr>
        </p:nvSpPr>
        <p:spPr/>
        <p:txBody>
          <a:bodyPr/>
          <a:lstStyle/>
          <a:p>
            <a:r>
              <a:rPr lang="pl-PL" dirty="0" err="1">
                <a:latin typeface="Times New Roman" panose="02020603050405020304" pitchFamily="18" charset="0"/>
                <a:cs typeface="Times New Roman" panose="02020603050405020304" pitchFamily="18" charset="0"/>
              </a:rPr>
              <a:t>OmicsNet</a:t>
            </a:r>
            <a:r>
              <a:rPr lang="pl-PL" dirty="0">
                <a:latin typeface="Times New Roman" panose="02020603050405020304" pitchFamily="18" charset="0"/>
                <a:cs typeface="Times New Roman" panose="02020603050405020304" pitchFamily="18" charset="0"/>
              </a:rPr>
              <a:t> and </a:t>
            </a:r>
            <a:r>
              <a:rPr lang="pl-PL" dirty="0" err="1">
                <a:latin typeface="Times New Roman" panose="02020603050405020304" pitchFamily="18" charset="0"/>
                <a:cs typeface="Times New Roman" panose="02020603050405020304" pitchFamily="18" charset="0"/>
              </a:rPr>
              <a:t>OmicsNetR</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Web </a:t>
            </a:r>
            <a:r>
              <a:rPr lang="pl-PL" dirty="0" err="1">
                <a:latin typeface="Times New Roman" panose="02020603050405020304" pitchFamily="18" charset="0"/>
                <a:cs typeface="Times New Roman" panose="02020603050405020304" pitchFamily="18" charset="0"/>
              </a:rPr>
              <a:t>server</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project</a:t>
            </a:r>
            <a:endParaRPr lang="pl-PL" dirty="0">
              <a:latin typeface="Times New Roman" panose="02020603050405020304" pitchFamily="18" charset="0"/>
              <a:cs typeface="Times New Roman" panose="02020603050405020304" pitchFamily="18" charset="0"/>
            </a:endParaRPr>
          </a:p>
        </p:txBody>
      </p:sp>
      <p:sp>
        <p:nvSpPr>
          <p:cNvPr id="3" name="Podtytuł 2">
            <a:extLst>
              <a:ext uri="{FF2B5EF4-FFF2-40B4-BE49-F238E27FC236}">
                <a16:creationId xmlns:a16="http://schemas.microsoft.com/office/drawing/2014/main" id="{7267614C-1621-4617-8190-2546D8E0C8E8}"/>
              </a:ext>
            </a:extLst>
          </p:cNvPr>
          <p:cNvSpPr>
            <a:spLocks noGrp="1"/>
          </p:cNvSpPr>
          <p:nvPr>
            <p:ph type="subTitle" idx="1"/>
          </p:nvPr>
        </p:nvSpPr>
        <p:spPr/>
        <p:txBody>
          <a:bodyPr>
            <a:normAutofit/>
          </a:bodyPr>
          <a:lstStyle/>
          <a:p>
            <a:r>
              <a:rPr lang="pl-PL" dirty="0">
                <a:latin typeface="Times New Roman" panose="02020603050405020304" pitchFamily="18" charset="0"/>
                <a:cs typeface="Times New Roman" panose="02020603050405020304" pitchFamily="18" charset="0"/>
              </a:rPr>
              <a:t>Mateusz Wiktorzak</a:t>
            </a:r>
          </a:p>
          <a:p>
            <a:r>
              <a:rPr lang="pl-PL" dirty="0">
                <a:latin typeface="Times New Roman" panose="02020603050405020304" pitchFamily="18" charset="0"/>
                <a:cs typeface="Times New Roman" panose="02020603050405020304" pitchFamily="18" charset="0"/>
              </a:rPr>
              <a:t>11.05.2023</a:t>
            </a:r>
          </a:p>
        </p:txBody>
      </p:sp>
    </p:spTree>
    <p:extLst>
      <p:ext uri="{BB962C8B-B14F-4D97-AF65-F5344CB8AC3E}">
        <p14:creationId xmlns:p14="http://schemas.microsoft.com/office/powerpoint/2010/main" val="42654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19800D-E076-5DBD-9CC4-B8A1712DE527}"/>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Microbial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taxonomics</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F2F59172-9F5C-E83C-D915-41DD78D68BF4}"/>
              </a:ext>
            </a:extLst>
          </p:cNvPr>
          <p:cNvSpPr>
            <a:spLocks noGrp="1"/>
          </p:cNvSpPr>
          <p:nvPr>
            <p:ph idx="1"/>
          </p:nvPr>
        </p:nvSpPr>
        <p:spPr/>
        <p:txBody>
          <a:bodyPr>
            <a:normAutofit/>
          </a:bodyPr>
          <a:lstStyle/>
          <a:p>
            <a:pPr algn="just">
              <a:lnSpc>
                <a:spcPct val="100000"/>
              </a:lnSpc>
            </a:pPr>
            <a:r>
              <a:rPr lang="en-US" b="0" i="0" dirty="0">
                <a:effectLst/>
                <a:latin typeface="Times New Roman" panose="02020603050405020304" pitchFamily="18" charset="0"/>
                <a:cs typeface="Times New Roman" panose="02020603050405020304" pitchFamily="18" charset="0"/>
              </a:rPr>
              <a:t>Microbial taxa can contribute to network construction by representing identified microorganisms as nodes and their relationships or associations as edges</a:t>
            </a:r>
            <a:r>
              <a:rPr lang="pl-PL" dirty="0">
                <a:latin typeface="Times New Roman" panose="02020603050405020304" pitchFamily="18" charset="0"/>
                <a:cs typeface="Times New Roman" panose="02020603050405020304" pitchFamily="18" charset="0"/>
              </a:rPr>
              <a:t>.</a:t>
            </a:r>
          </a:p>
          <a:p>
            <a:pPr algn="just">
              <a:lnSpc>
                <a:spcPct val="100000"/>
              </a:lnSpc>
            </a:pPr>
            <a:r>
              <a:rPr lang="pl-PL" b="0" i="0" dirty="0">
                <a:effectLst/>
                <a:latin typeface="Times New Roman" panose="02020603050405020304" pitchFamily="18" charset="0"/>
                <a:cs typeface="Times New Roman" panose="02020603050405020304" pitchFamily="18" charset="0"/>
              </a:rPr>
              <a:t>It </a:t>
            </a:r>
            <a:r>
              <a:rPr lang="pl-PL" b="0" i="0" dirty="0" err="1">
                <a:effectLst/>
                <a:latin typeface="Times New Roman" panose="02020603050405020304" pitchFamily="18" charset="0"/>
                <a:cs typeface="Times New Roman" panose="02020603050405020304" pitchFamily="18" charset="0"/>
              </a:rPr>
              <a:t>can</a:t>
            </a:r>
            <a:r>
              <a:rPr lang="pl-PL" b="0" i="0" dirty="0">
                <a:effectLst/>
                <a:latin typeface="Times New Roman" panose="02020603050405020304" pitchFamily="18" charset="0"/>
                <a:cs typeface="Times New Roman" panose="02020603050405020304" pitchFamily="18" charset="0"/>
              </a:rPr>
              <a:t> be </a:t>
            </a:r>
            <a:r>
              <a:rPr lang="en-US" b="0" i="0" dirty="0">
                <a:effectLst/>
                <a:latin typeface="Times New Roman" panose="02020603050405020304" pitchFamily="18" charset="0"/>
                <a:cs typeface="Times New Roman" panose="02020603050405020304" pitchFamily="18" charset="0"/>
              </a:rPr>
              <a:t>used for the analysis and interpretation of omics data.</a:t>
            </a:r>
            <a:endParaRPr lang="pl-PL" dirty="0">
              <a:latin typeface="Times New Roman" panose="02020603050405020304" pitchFamily="18" charset="0"/>
              <a:cs typeface="Times New Roman" panose="02020603050405020304" pitchFamily="18" charset="0"/>
            </a:endParaRPr>
          </a:p>
          <a:p>
            <a:pPr algn="just">
              <a:lnSpc>
                <a:spcPct val="100000"/>
              </a:lnSpc>
            </a:pPr>
            <a:r>
              <a:rPr lang="pl-PL" dirty="0">
                <a:latin typeface="Times New Roman" panose="02020603050405020304" pitchFamily="18" charset="0"/>
                <a:cs typeface="Times New Roman" panose="02020603050405020304" pitchFamily="18" charset="0"/>
              </a:rPr>
              <a:t>T</a:t>
            </a:r>
            <a:r>
              <a:rPr lang="en-US" b="0" i="0" dirty="0" err="1">
                <a:effectLst/>
                <a:latin typeface="Times New Roman" panose="02020603050405020304" pitchFamily="18" charset="0"/>
                <a:cs typeface="Times New Roman" panose="02020603050405020304" pitchFamily="18" charset="0"/>
              </a:rPr>
              <a:t>axonomic</a:t>
            </a:r>
            <a:r>
              <a:rPr lang="en-US" b="0" i="0" dirty="0">
                <a:effectLst/>
                <a:latin typeface="Times New Roman" panose="02020603050405020304" pitchFamily="18" charset="0"/>
                <a:cs typeface="Times New Roman" panose="02020603050405020304" pitchFamily="18" charset="0"/>
              </a:rPr>
              <a:t> data can be used to analyze differences in the composition of the microbiome between groups of healthy and diseased patients. It can also be used to identify microbial biomarkers, which are microorganisms or groups of microorganisms associated with specific health states or diseases.</a:t>
            </a:r>
            <a:endParaRPr lang="pl-PL"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33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endParaRPr lang="pl-PL" dirty="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8519E4F0-6F5C-6B9A-C176-AFF58812D5AD}"/>
              </a:ext>
            </a:extLst>
          </p:cNvPr>
          <p:cNvPicPr>
            <a:picLocks noGrp="1" noChangeAspect="1"/>
          </p:cNvPicPr>
          <p:nvPr>
            <p:ph idx="1"/>
          </p:nvPr>
        </p:nvPicPr>
        <p:blipFill>
          <a:blip r:embed="rId3"/>
          <a:stretch>
            <a:fillRect/>
          </a:stretch>
        </p:blipFill>
        <p:spPr>
          <a:xfrm>
            <a:off x="2827817" y="252694"/>
            <a:ext cx="6536365" cy="6352612"/>
          </a:xfrm>
        </p:spPr>
      </p:pic>
    </p:spTree>
    <p:extLst>
      <p:ext uri="{BB962C8B-B14F-4D97-AF65-F5344CB8AC3E}">
        <p14:creationId xmlns:p14="http://schemas.microsoft.com/office/powerpoint/2010/main" val="154743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6F4CF0-54C1-B65E-F5A2-4EFBDE238D40}"/>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Input</a:t>
            </a:r>
          </a:p>
        </p:txBody>
      </p:sp>
      <p:pic>
        <p:nvPicPr>
          <p:cNvPr id="5" name="Symbol zastępczy zawartości 4">
            <a:extLst>
              <a:ext uri="{FF2B5EF4-FFF2-40B4-BE49-F238E27FC236}">
                <a16:creationId xmlns:a16="http://schemas.microsoft.com/office/drawing/2014/main" id="{60FDD2F4-D14C-175A-EB21-089C4B2E5319}"/>
              </a:ext>
            </a:extLst>
          </p:cNvPr>
          <p:cNvPicPr>
            <a:picLocks noGrp="1" noChangeAspect="1"/>
          </p:cNvPicPr>
          <p:nvPr>
            <p:ph idx="1"/>
          </p:nvPr>
        </p:nvPicPr>
        <p:blipFill>
          <a:blip r:embed="rId2"/>
          <a:stretch>
            <a:fillRect/>
          </a:stretch>
        </p:blipFill>
        <p:spPr>
          <a:xfrm>
            <a:off x="419100" y="1788527"/>
            <a:ext cx="11353800" cy="3280945"/>
          </a:xfrm>
        </p:spPr>
      </p:pic>
    </p:spTree>
    <p:extLst>
      <p:ext uri="{BB962C8B-B14F-4D97-AF65-F5344CB8AC3E}">
        <p14:creationId xmlns:p14="http://schemas.microsoft.com/office/powerpoint/2010/main" val="368295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Key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Features</a:t>
            </a:r>
            <a:r>
              <a:rPr lang="pl-PL" dirty="0">
                <a:latin typeface="Times New Roman" panose="02020603050405020304" pitchFamily="18" charset="0"/>
                <a:cs typeface="Times New Roman" panose="02020603050405020304" pitchFamily="18" charset="0"/>
              </a:rPr>
              <a:t> of </a:t>
            </a:r>
            <a:r>
              <a:rPr lang="pl-PL" dirty="0" err="1">
                <a:latin typeface="Times New Roman" panose="02020603050405020304" pitchFamily="18" charset="0"/>
                <a:cs typeface="Times New Roman" panose="02020603050405020304" pitchFamily="18" charset="0"/>
              </a:rPr>
              <a:t>OmicsNet</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56739F17-3546-62F5-0D07-F5899802E678}"/>
              </a:ext>
            </a:extLst>
          </p:cNvPr>
          <p:cNvSpPr>
            <a:spLocks noGrp="1"/>
          </p:cNvSpPr>
          <p:nvPr>
            <p:ph idx="1"/>
          </p:nvPr>
        </p:nvSpPr>
        <p:spPr/>
        <p:txBody>
          <a:bodyPr>
            <a:normAutofit fontScale="70000" lnSpcReduction="20000"/>
          </a:bodyPr>
          <a:lstStyle/>
          <a:p>
            <a:pPr>
              <a:lnSpc>
                <a:spcPct val="120000"/>
              </a:lnSpc>
            </a:pPr>
            <a:r>
              <a:rPr lang="pl-PL" dirty="0">
                <a:latin typeface="Times New Roman" panose="02020603050405020304" pitchFamily="18" charset="0"/>
                <a:cs typeface="Times New Roman" panose="02020603050405020304" pitchFamily="18" charset="0"/>
              </a:rPr>
              <a:t>Interactive 2D/3D network </a:t>
            </a:r>
            <a:r>
              <a:rPr lang="pl-PL" dirty="0" err="1">
                <a:latin typeface="Times New Roman" panose="02020603050405020304" pitchFamily="18" charset="0"/>
                <a:cs typeface="Times New Roman" panose="02020603050405020304" pitchFamily="18" charset="0"/>
              </a:rPr>
              <a:t>visualization</a:t>
            </a:r>
            <a:r>
              <a:rPr lang="pl-PL" dirty="0">
                <a:latin typeface="Times New Roman" panose="02020603050405020304" pitchFamily="18" charset="0"/>
                <a:cs typeface="Times New Roman" panose="02020603050405020304" pitchFamily="18" charset="0"/>
              </a:rPr>
              <a:t> in web </a:t>
            </a:r>
            <a:r>
              <a:rPr lang="pl-PL" dirty="0" err="1">
                <a:latin typeface="Times New Roman" panose="02020603050405020304" pitchFamily="18" charset="0"/>
                <a:cs typeface="Times New Roman" panose="02020603050405020304" pitchFamily="18" charset="0"/>
              </a:rPr>
              <a:t>browser</a:t>
            </a:r>
            <a:r>
              <a:rPr lang="pl-PL" dirty="0">
                <a:latin typeface="Times New Roman" panose="02020603050405020304" pitchFamily="18" charset="0"/>
                <a:cs typeface="Times New Roman" panose="02020603050405020304" pitchFamily="18" charset="0"/>
              </a:rPr>
              <a:t>.</a:t>
            </a:r>
          </a:p>
          <a:p>
            <a:pPr>
              <a:lnSpc>
                <a:spcPct val="120000"/>
              </a:lnSpc>
            </a:pPr>
            <a:r>
              <a:rPr lang="pl-PL" dirty="0" err="1">
                <a:latin typeface="Times New Roman" panose="02020603050405020304" pitchFamily="18" charset="0"/>
                <a:cs typeface="Times New Roman" panose="02020603050405020304" pitchFamily="18" charset="0"/>
              </a:rPr>
              <a:t>Enable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integration</a:t>
            </a:r>
            <a:r>
              <a:rPr lang="pl-PL" dirty="0">
                <a:latin typeface="Times New Roman" panose="02020603050405020304" pitchFamily="18" charset="0"/>
                <a:cs typeface="Times New Roman" panose="02020603050405020304" pitchFamily="18" charset="0"/>
              </a:rPr>
              <a:t> of </a:t>
            </a:r>
            <a:r>
              <a:rPr lang="pl-PL" dirty="0" err="1">
                <a:latin typeface="Times New Roman" panose="02020603050405020304" pitchFamily="18" charset="0"/>
                <a:cs typeface="Times New Roman" panose="02020603050405020304" pitchFamily="18" charset="0"/>
              </a:rPr>
              <a:t>multiple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types</a:t>
            </a:r>
            <a:r>
              <a:rPr lang="pl-PL" dirty="0">
                <a:latin typeface="Times New Roman" panose="02020603050405020304" pitchFamily="18" charset="0"/>
                <a:cs typeface="Times New Roman" panose="02020603050405020304" pitchFamily="18" charset="0"/>
              </a:rPr>
              <a:t> of </a:t>
            </a:r>
            <a:r>
              <a:rPr lang="pl-PL" dirty="0" err="1">
                <a:latin typeface="Times New Roman" panose="02020603050405020304" pitchFamily="18" charset="0"/>
                <a:cs typeface="Times New Roman" panose="02020603050405020304" pitchFamily="18" charset="0"/>
              </a:rPr>
              <a:t>molecular</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interactions</a:t>
            </a:r>
            <a:r>
              <a:rPr lang="pl-PL" dirty="0">
                <a:latin typeface="Times New Roman" panose="02020603050405020304" pitchFamily="18" charset="0"/>
                <a:cs typeface="Times New Roman" panose="02020603050405020304" pitchFamily="18" charset="0"/>
              </a:rPr>
              <a:t>.</a:t>
            </a:r>
          </a:p>
          <a:p>
            <a:pPr>
              <a:lnSpc>
                <a:spcPct val="120000"/>
              </a:lnSpc>
            </a:pPr>
            <a:r>
              <a:rPr lang="pl-PL" dirty="0" err="1">
                <a:latin typeface="Times New Roman" panose="02020603050405020304" pitchFamily="18" charset="0"/>
                <a:cs typeface="Times New Roman" panose="02020603050405020304" pitchFamily="18" charset="0"/>
              </a:rPr>
              <a:t>Built</a:t>
            </a:r>
            <a:r>
              <a:rPr lang="pl-PL" dirty="0">
                <a:latin typeface="Times New Roman" panose="02020603050405020304" pitchFamily="18" charset="0"/>
                <a:cs typeface="Times New Roman" panose="02020603050405020304" pitchFamily="18" charset="0"/>
              </a:rPr>
              <a:t>-in </a:t>
            </a:r>
            <a:r>
              <a:rPr lang="pl-PL" dirty="0" err="1">
                <a:latin typeface="Times New Roman" panose="02020603050405020304" pitchFamily="18" charset="0"/>
                <a:cs typeface="Times New Roman" panose="02020603050405020304" pitchFamily="18" charset="0"/>
              </a:rPr>
              <a:t>knowledgebase</a:t>
            </a:r>
            <a:r>
              <a:rPr lang="pl-PL" dirty="0">
                <a:latin typeface="Times New Roman" panose="02020603050405020304" pitchFamily="18" charset="0"/>
                <a:cs typeface="Times New Roman" panose="02020603050405020304" pitchFamily="18" charset="0"/>
              </a:rPr>
              <a:t> for network </a:t>
            </a:r>
            <a:r>
              <a:rPr lang="pl-PL" dirty="0" err="1">
                <a:latin typeface="Times New Roman" panose="02020603050405020304" pitchFamily="18" charset="0"/>
                <a:cs typeface="Times New Roman" panose="02020603050405020304" pitchFamily="18" charset="0"/>
              </a:rPr>
              <a:t>building</a:t>
            </a:r>
            <a:r>
              <a:rPr lang="pl-PL" dirty="0">
                <a:latin typeface="Times New Roman" panose="02020603050405020304" pitchFamily="18" charset="0"/>
                <a:cs typeface="Times New Roman" panose="02020603050405020304" pitchFamily="18" charset="0"/>
              </a:rPr>
              <a:t>:</a:t>
            </a:r>
          </a:p>
          <a:p>
            <a:pPr marL="0" indent="0">
              <a:lnSpc>
                <a:spcPct val="120000"/>
              </a:lnSpc>
              <a:buNone/>
            </a:pPr>
            <a:r>
              <a:rPr lang="pl-PL" dirty="0">
                <a:latin typeface="Times New Roman" panose="02020603050405020304" pitchFamily="18" charset="0"/>
                <a:cs typeface="Times New Roman" panose="02020603050405020304" pitchFamily="18" charset="0"/>
              </a:rPr>
              <a:t>   - Protein-protein </a:t>
            </a:r>
            <a:r>
              <a:rPr lang="pl-PL" dirty="0" err="1">
                <a:latin typeface="Times New Roman" panose="02020603050405020304" pitchFamily="18" charset="0"/>
                <a:cs typeface="Times New Roman" panose="02020603050405020304" pitchFamily="18" charset="0"/>
              </a:rPr>
              <a:t>interaction</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Transcription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factor-gene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regulation</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miRNA-gene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regulation</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Metabolite</a:t>
            </a:r>
            <a:r>
              <a:rPr lang="pl-PL" dirty="0">
                <a:latin typeface="Times New Roman" panose="02020603050405020304" pitchFamily="18" charset="0"/>
                <a:cs typeface="Times New Roman" panose="02020603050405020304" pitchFamily="18" charset="0"/>
              </a:rPr>
              <a:t>-protein </a:t>
            </a:r>
            <a:r>
              <a:rPr lang="pl-PL" dirty="0" err="1">
                <a:latin typeface="Times New Roman" panose="02020603050405020304" pitchFamily="18" charset="0"/>
                <a:cs typeface="Times New Roman" panose="02020603050405020304" pitchFamily="18" charset="0"/>
              </a:rPr>
              <a:t>interaction</a:t>
            </a:r>
            <a:endParaRPr lang="pl-PL" dirty="0">
              <a:latin typeface="Times New Roman" panose="02020603050405020304" pitchFamily="18" charset="0"/>
              <a:cs typeface="Times New Roman" panose="02020603050405020304" pitchFamily="18" charset="0"/>
            </a:endParaRPr>
          </a:p>
          <a:p>
            <a:pPr>
              <a:lnSpc>
                <a:spcPct val="120000"/>
              </a:lnSpc>
            </a:pPr>
            <a:r>
              <a:rPr lang="pl-PL" dirty="0" err="1">
                <a:latin typeface="Times New Roman" panose="02020603050405020304" pitchFamily="18" charset="0"/>
                <a:cs typeface="Times New Roman" panose="02020603050405020304" pitchFamily="18" charset="0"/>
              </a:rPr>
              <a:t>Support</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integration</a:t>
            </a:r>
            <a:r>
              <a:rPr lang="pl-PL" dirty="0">
                <a:latin typeface="Times New Roman" panose="02020603050405020304" pitchFamily="18" charset="0"/>
                <a:cs typeface="Times New Roman" panose="02020603050405020304" pitchFamily="18" charset="0"/>
              </a:rPr>
              <a:t> of less </a:t>
            </a:r>
            <a:r>
              <a:rPr lang="pl-PL" dirty="0" err="1">
                <a:latin typeface="Times New Roman" panose="02020603050405020304" pitchFamily="18" charset="0"/>
                <a:cs typeface="Times New Roman" panose="02020603050405020304" pitchFamily="18" charset="0"/>
              </a:rPr>
              <a:t>well-established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omics</a:t>
            </a:r>
            <a:r>
              <a:rPr lang="pl-PL" dirty="0">
                <a:latin typeface="Times New Roman" panose="02020603050405020304" pitchFamily="18" charset="0"/>
                <a:cs typeface="Times New Roman" panose="02020603050405020304" pitchFamily="18" charset="0"/>
              </a:rPr>
              <a:t> data </a:t>
            </a:r>
            <a:r>
              <a:rPr lang="pl-PL" dirty="0" err="1">
                <a:latin typeface="Times New Roman" panose="02020603050405020304" pitchFamily="18" charset="0"/>
                <a:cs typeface="Times New Roman" panose="02020603050405020304" pitchFamily="18" charset="0"/>
              </a:rPr>
              <a:t>types</a:t>
            </a:r>
            <a:r>
              <a:rPr lang="pl-PL" dirty="0">
                <a:latin typeface="Times New Roman" panose="02020603050405020304" pitchFamily="18" charset="0"/>
                <a:cs typeface="Times New Roman" panose="02020603050405020304" pitchFamily="18" charset="0"/>
              </a:rPr>
              <a:t> by </a:t>
            </a:r>
            <a:r>
              <a:rPr lang="pl-PL" dirty="0" err="1">
                <a:latin typeface="Times New Roman" panose="02020603050405020304" pitchFamily="18" charset="0"/>
                <a:cs typeface="Times New Roman" panose="02020603050405020304" pitchFamily="18" charset="0"/>
              </a:rPr>
              <a:t>using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computational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predictions</a:t>
            </a:r>
            <a:r>
              <a:rPr lang="pl-PL" dirty="0">
                <a:latin typeface="Times New Roman" panose="02020603050405020304" pitchFamily="18" charset="0"/>
                <a:cs typeface="Times New Roman" panose="02020603050405020304" pitchFamily="18" charset="0"/>
              </a:rPr>
              <a:t>:</a:t>
            </a:r>
          </a:p>
          <a:p>
            <a:pPr marL="0" indent="0">
              <a:lnSpc>
                <a:spcPct val="120000"/>
              </a:lnSpc>
              <a:buNone/>
            </a:pP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SNPs</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Microbial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taxa</a:t>
            </a:r>
            <a:br>
              <a:rPr lang="pl-PL" dirty="0">
                <a:latin typeface="Times New Roman" panose="02020603050405020304" pitchFamily="18" charset="0"/>
                <a:cs typeface="Times New Roman" panose="02020603050405020304" pitchFamily="18" charset="0"/>
              </a:rPr>
            </a:b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Untargeted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metabolomics</a:t>
            </a:r>
            <a:r>
              <a:rPr lang="pl-PL" dirty="0">
                <a:latin typeface="Times New Roman" panose="02020603050405020304" pitchFamily="18" charset="0"/>
                <a:cs typeface="Times New Roman" panose="02020603050405020304" pitchFamily="18" charset="0"/>
              </a:rPr>
              <a:t> MS </a:t>
            </a:r>
            <a:r>
              <a:rPr lang="pl-PL" dirty="0" err="1">
                <a:latin typeface="Times New Roman" panose="02020603050405020304" pitchFamily="18" charset="0"/>
                <a:cs typeface="Times New Roman" panose="02020603050405020304" pitchFamily="18" charset="0"/>
              </a:rPr>
              <a:t>peaks</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87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Single list network </a:t>
            </a:r>
            <a:r>
              <a:rPr lang="pl-PL" dirty="0" err="1">
                <a:latin typeface="Times New Roman" panose="02020603050405020304" pitchFamily="18" charset="0"/>
                <a:cs typeface="Times New Roman" panose="02020603050405020304" pitchFamily="18" charset="0"/>
              </a:rPr>
              <a:t>bulding</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56739F17-3546-62F5-0D07-F5899802E678}"/>
              </a:ext>
            </a:extLst>
          </p:cNvPr>
          <p:cNvSpPr>
            <a:spLocks noGrp="1"/>
          </p:cNvSpPr>
          <p:nvPr>
            <p:ph idx="1"/>
          </p:nvPr>
        </p:nvSpPr>
        <p:spPr>
          <a:xfrm>
            <a:off x="838200" y="1825625"/>
            <a:ext cx="10515600" cy="1913255"/>
          </a:xfrm>
        </p:spPr>
        <p:txBody>
          <a:bodyPr/>
          <a:lstStyle/>
          <a:p>
            <a:r>
              <a:rPr lang="pl-PL" dirty="0" err="1">
                <a:latin typeface="Times New Roman" panose="02020603050405020304" pitchFamily="18" charset="0"/>
                <a:cs typeface="Times New Roman" panose="02020603050405020304" pitchFamily="18" charset="0"/>
              </a:rPr>
              <a:t>Primary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interaction</a:t>
            </a:r>
            <a:r>
              <a:rPr lang="pl-PL" dirty="0">
                <a:latin typeface="Times New Roman" panose="02020603050405020304" pitchFamily="18" charset="0"/>
                <a:cs typeface="Times New Roman" panose="02020603050405020304" pitchFamily="18" charset="0"/>
              </a:rPr>
              <a:t> network – </a:t>
            </a:r>
            <a:r>
              <a:rPr lang="pl-PL" dirty="0" err="1">
                <a:latin typeface="Times New Roman" panose="02020603050405020304" pitchFamily="18" charset="0"/>
                <a:cs typeface="Times New Roman" panose="02020603050405020304" pitchFamily="18" charset="0"/>
              </a:rPr>
              <a:t>seeds</a:t>
            </a:r>
            <a:r>
              <a:rPr lang="pl-PL" dirty="0">
                <a:latin typeface="Times New Roman" panose="02020603050405020304" pitchFamily="18" charset="0"/>
                <a:cs typeface="Times New Roman" panose="02020603050405020304" pitchFamily="18" charset="0"/>
              </a:rPr>
              <a:t> and immediate </a:t>
            </a:r>
            <a:r>
              <a:rPr lang="pl-PL" dirty="0" err="1">
                <a:latin typeface="Times New Roman" panose="02020603050405020304" pitchFamily="18" charset="0"/>
                <a:cs typeface="Times New Roman" panose="02020603050405020304" pitchFamily="18" charset="0"/>
              </a:rPr>
              <a:t>interacting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partners</a:t>
            </a:r>
            <a:endParaRPr lang="pl-PL" dirty="0">
              <a:latin typeface="Times New Roman" panose="02020603050405020304" pitchFamily="18" charset="0"/>
              <a:cs typeface="Times New Roman" panose="02020603050405020304" pitchFamily="18" charset="0"/>
            </a:endParaRPr>
          </a:p>
          <a:p>
            <a:r>
              <a:rPr lang="pl-PL" dirty="0" err="1">
                <a:latin typeface="Times New Roman" panose="02020603050405020304" pitchFamily="18" charset="0"/>
                <a:cs typeface="Times New Roman" panose="02020603050405020304" pitchFamily="18" charset="0"/>
              </a:rPr>
              <a:t>Secondary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interactions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are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searched</a:t>
            </a:r>
            <a:r>
              <a:rPr lang="pl-PL" dirty="0">
                <a:latin typeface="Times New Roman" panose="02020603050405020304" pitchFamily="18" charset="0"/>
                <a:cs typeface="Times New Roman" panose="02020603050405020304" pitchFamily="18" charset="0"/>
              </a:rPr>
              <a:t> in </a:t>
            </a:r>
            <a:r>
              <a:rPr lang="pl-PL" dirty="0" err="1">
                <a:latin typeface="Times New Roman" panose="02020603050405020304" pitchFamily="18" charset="0"/>
                <a:cs typeface="Times New Roman" panose="02020603050405020304" pitchFamily="18" charset="0"/>
              </a:rPr>
              <a:t>molecules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contained</a:t>
            </a:r>
            <a:r>
              <a:rPr lang="pl-PL" dirty="0">
                <a:latin typeface="Times New Roman" panose="02020603050405020304" pitchFamily="18" charset="0"/>
                <a:cs typeface="Times New Roman" panose="02020603050405020304" pitchFamily="18" charset="0"/>
              </a:rPr>
              <a:t> in the </a:t>
            </a:r>
            <a:r>
              <a:rPr lang="pl-PL" dirty="0" err="1">
                <a:latin typeface="Times New Roman" panose="02020603050405020304" pitchFamily="18" charset="0"/>
                <a:cs typeface="Times New Roman" panose="02020603050405020304" pitchFamily="18" charset="0"/>
              </a:rPr>
              <a:t>primary</a:t>
            </a:r>
            <a:r>
              <a:rPr lang="pl-PL" dirty="0">
                <a:latin typeface="Times New Roman" panose="02020603050405020304" pitchFamily="18" charset="0"/>
                <a:cs typeface="Times New Roman" panose="02020603050405020304" pitchFamily="18" charset="0"/>
              </a:rPr>
              <a:t> network	</a:t>
            </a:r>
          </a:p>
        </p:txBody>
      </p:sp>
      <p:pic>
        <p:nvPicPr>
          <p:cNvPr id="7" name="Obraz 6">
            <a:extLst>
              <a:ext uri="{FF2B5EF4-FFF2-40B4-BE49-F238E27FC236}">
                <a16:creationId xmlns:a16="http://schemas.microsoft.com/office/drawing/2014/main" id="{26595875-D8D0-615C-762E-98F3B4C4A785}"/>
              </a:ext>
            </a:extLst>
          </p:cNvPr>
          <p:cNvPicPr>
            <a:picLocks noChangeAspect="1"/>
          </p:cNvPicPr>
          <p:nvPr/>
        </p:nvPicPr>
        <p:blipFill>
          <a:blip r:embed="rId2"/>
          <a:stretch>
            <a:fillRect/>
          </a:stretch>
        </p:blipFill>
        <p:spPr>
          <a:xfrm>
            <a:off x="838200" y="3812699"/>
            <a:ext cx="10115840" cy="2680176"/>
          </a:xfrm>
          <a:prstGeom prst="rect">
            <a:avLst/>
          </a:prstGeom>
        </p:spPr>
      </p:pic>
    </p:spTree>
    <p:extLst>
      <p:ext uri="{BB962C8B-B14F-4D97-AF65-F5344CB8AC3E}">
        <p14:creationId xmlns:p14="http://schemas.microsoft.com/office/powerpoint/2010/main" val="93728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Multiple</a:t>
            </a:r>
            <a:r>
              <a:rPr lang="pl-PL" dirty="0">
                <a:latin typeface="Times New Roman" panose="02020603050405020304" pitchFamily="18" charset="0"/>
                <a:cs typeface="Times New Roman" panose="02020603050405020304" pitchFamily="18" charset="0"/>
              </a:rPr>
              <a:t> list network </a:t>
            </a:r>
            <a:r>
              <a:rPr lang="pl-PL" dirty="0" err="1">
                <a:latin typeface="Times New Roman" panose="02020603050405020304" pitchFamily="18" charset="0"/>
                <a:cs typeface="Times New Roman" panose="02020603050405020304" pitchFamily="18" charset="0"/>
              </a:rPr>
              <a:t>building</a:t>
            </a:r>
            <a:endParaRPr lang="pl-PL" dirty="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4095B9B5-A466-CA96-1096-6603A5188669}"/>
              </a:ext>
            </a:extLst>
          </p:cNvPr>
          <p:cNvPicPr>
            <a:picLocks noGrp="1" noChangeAspect="1"/>
          </p:cNvPicPr>
          <p:nvPr>
            <p:ph idx="1"/>
          </p:nvPr>
        </p:nvPicPr>
        <p:blipFill>
          <a:blip r:embed="rId3"/>
          <a:stretch>
            <a:fillRect/>
          </a:stretch>
        </p:blipFill>
        <p:spPr>
          <a:xfrm>
            <a:off x="1551840" y="1690688"/>
            <a:ext cx="9088319" cy="3530250"/>
          </a:xfrm>
        </p:spPr>
      </p:pic>
    </p:spTree>
    <p:extLst>
      <p:ext uri="{BB962C8B-B14F-4D97-AF65-F5344CB8AC3E}">
        <p14:creationId xmlns:p14="http://schemas.microsoft.com/office/powerpoint/2010/main" val="364404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8B82318-8046-B8F7-680E-05059A4C90BD}"/>
              </a:ext>
            </a:extLst>
          </p:cNvPr>
          <p:cNvPicPr>
            <a:picLocks noChangeAspect="1"/>
          </p:cNvPicPr>
          <p:nvPr/>
        </p:nvPicPr>
        <p:blipFill>
          <a:blip r:embed="rId2"/>
          <a:stretch>
            <a:fillRect/>
          </a:stretch>
        </p:blipFill>
        <p:spPr>
          <a:xfrm>
            <a:off x="799977" y="1500809"/>
            <a:ext cx="5255588" cy="4548105"/>
          </a:xfrm>
          <a:prstGeom prst="rect">
            <a:avLst/>
          </a:prstGeom>
        </p:spPr>
      </p:pic>
      <p:sp>
        <p:nvSpPr>
          <p:cNvPr id="11" name="pole tekstowe 10">
            <a:extLst>
              <a:ext uri="{FF2B5EF4-FFF2-40B4-BE49-F238E27FC236}">
                <a16:creationId xmlns:a16="http://schemas.microsoft.com/office/drawing/2014/main" id="{3C7A26AE-356A-99EA-E45F-F70A9F4E2663}"/>
              </a:ext>
            </a:extLst>
          </p:cNvPr>
          <p:cNvSpPr txBox="1"/>
          <p:nvPr/>
        </p:nvSpPr>
        <p:spPr>
          <a:xfrm>
            <a:off x="838200" y="913759"/>
            <a:ext cx="5179142" cy="461665"/>
          </a:xfrm>
          <a:prstGeom prst="rect">
            <a:avLst/>
          </a:prstGeom>
          <a:noFill/>
        </p:spPr>
        <p:txBody>
          <a:bodyPr wrap="square" rtlCol="0">
            <a:spAutoFit/>
          </a:bodyPr>
          <a:lstStyle/>
          <a:p>
            <a:pPr algn="ctr"/>
            <a:r>
              <a:rPr lang="pl-PL" sz="2400" dirty="0">
                <a:latin typeface="Times New Roman" panose="02020603050405020304" pitchFamily="18" charset="0"/>
                <a:cs typeface="Times New Roman" panose="02020603050405020304" pitchFamily="18" charset="0"/>
              </a:rPr>
              <a:t>Auto Layout</a:t>
            </a:r>
          </a:p>
        </p:txBody>
      </p:sp>
      <p:pic>
        <p:nvPicPr>
          <p:cNvPr id="12" name="Obraz 11">
            <a:extLst>
              <a:ext uri="{FF2B5EF4-FFF2-40B4-BE49-F238E27FC236}">
                <a16:creationId xmlns:a16="http://schemas.microsoft.com/office/drawing/2014/main" id="{19E5B2BB-8C11-F4E5-654D-57A55E07BB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36437" y="1500809"/>
            <a:ext cx="5255588" cy="4548105"/>
          </a:xfrm>
          <a:prstGeom prst="rect">
            <a:avLst/>
          </a:prstGeom>
        </p:spPr>
      </p:pic>
      <p:sp>
        <p:nvSpPr>
          <p:cNvPr id="13" name="pole tekstowe 12">
            <a:extLst>
              <a:ext uri="{FF2B5EF4-FFF2-40B4-BE49-F238E27FC236}">
                <a16:creationId xmlns:a16="http://schemas.microsoft.com/office/drawing/2014/main" id="{B235C3DB-9CD3-52F2-EE26-D79FD56FBE7D}"/>
              </a:ext>
            </a:extLst>
          </p:cNvPr>
          <p:cNvSpPr txBox="1"/>
          <p:nvPr/>
        </p:nvSpPr>
        <p:spPr>
          <a:xfrm>
            <a:off x="6174660" y="913759"/>
            <a:ext cx="5179142" cy="461665"/>
          </a:xfrm>
          <a:prstGeom prst="rect">
            <a:avLst/>
          </a:prstGeom>
          <a:noFill/>
        </p:spPr>
        <p:txBody>
          <a:bodyPr wrap="square" rtlCol="0">
            <a:spAutoFit/>
          </a:bodyPr>
          <a:lstStyle/>
          <a:p>
            <a:pPr algn="ctr"/>
            <a:r>
              <a:rPr lang="pl-PL" sz="2400" dirty="0" err="1">
                <a:latin typeface="Times New Roman" panose="02020603050405020304" pitchFamily="18" charset="0"/>
                <a:cs typeface="Times New Roman" panose="02020603050405020304" pitchFamily="18" charset="0"/>
              </a:rPr>
              <a:t>Random</a:t>
            </a:r>
            <a:r>
              <a:rPr lang="pl-PL" sz="2400" dirty="0">
                <a:latin typeface="Times New Roman" panose="02020603050405020304" pitchFamily="18" charset="0"/>
                <a:cs typeface="Times New Roman" panose="02020603050405020304" pitchFamily="18" charset="0"/>
              </a:rPr>
              <a:t> Layout</a:t>
            </a:r>
          </a:p>
        </p:txBody>
      </p:sp>
    </p:spTree>
    <p:extLst>
      <p:ext uri="{BB962C8B-B14F-4D97-AF65-F5344CB8AC3E}">
        <p14:creationId xmlns:p14="http://schemas.microsoft.com/office/powerpoint/2010/main" val="46294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8B82318-8046-B8F7-680E-05059A4C90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2741" y="1540139"/>
            <a:ext cx="1682473" cy="4548105"/>
          </a:xfrm>
          <a:prstGeom prst="rect">
            <a:avLst/>
          </a:prstGeom>
        </p:spPr>
      </p:pic>
      <p:sp>
        <p:nvSpPr>
          <p:cNvPr id="11" name="pole tekstowe 10">
            <a:extLst>
              <a:ext uri="{FF2B5EF4-FFF2-40B4-BE49-F238E27FC236}">
                <a16:creationId xmlns:a16="http://schemas.microsoft.com/office/drawing/2014/main" id="{3C7A26AE-356A-99EA-E45F-F70A9F4E2663}"/>
              </a:ext>
            </a:extLst>
          </p:cNvPr>
          <p:cNvSpPr txBox="1"/>
          <p:nvPr/>
        </p:nvSpPr>
        <p:spPr>
          <a:xfrm>
            <a:off x="474407" y="953089"/>
            <a:ext cx="5179142" cy="461665"/>
          </a:xfrm>
          <a:prstGeom prst="rect">
            <a:avLst/>
          </a:prstGeom>
          <a:noFill/>
        </p:spPr>
        <p:txBody>
          <a:bodyPr wrap="square" rtlCol="0">
            <a:spAutoFit/>
          </a:bodyPr>
          <a:lstStyle/>
          <a:p>
            <a:pPr algn="ctr"/>
            <a:r>
              <a:rPr lang="pl-PL" sz="2400" dirty="0" err="1">
                <a:latin typeface="Times New Roman" panose="02020603050405020304" pitchFamily="18" charset="0"/>
                <a:cs typeface="Times New Roman" panose="02020603050405020304" pitchFamily="18" charset="0"/>
              </a:rPr>
              <a:t>Linear</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Bipartite</a:t>
            </a:r>
            <a:endParaRPr lang="pl-PL" sz="2400" dirty="0">
              <a:latin typeface="Times New Roman" panose="02020603050405020304" pitchFamily="18" charset="0"/>
              <a:cs typeface="Times New Roman" panose="02020603050405020304" pitchFamily="18" charset="0"/>
            </a:endParaRPr>
          </a:p>
        </p:txBody>
      </p:sp>
      <p:pic>
        <p:nvPicPr>
          <p:cNvPr id="12" name="Obraz 11">
            <a:extLst>
              <a:ext uri="{FF2B5EF4-FFF2-40B4-BE49-F238E27FC236}">
                <a16:creationId xmlns:a16="http://schemas.microsoft.com/office/drawing/2014/main" id="{19E5B2BB-8C11-F4E5-654D-57A55E07BB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2460" y="1540139"/>
            <a:ext cx="4975955" cy="4548105"/>
          </a:xfrm>
          <a:prstGeom prst="rect">
            <a:avLst/>
          </a:prstGeom>
        </p:spPr>
      </p:pic>
      <p:sp>
        <p:nvSpPr>
          <p:cNvPr id="13" name="pole tekstowe 12">
            <a:extLst>
              <a:ext uri="{FF2B5EF4-FFF2-40B4-BE49-F238E27FC236}">
                <a16:creationId xmlns:a16="http://schemas.microsoft.com/office/drawing/2014/main" id="{B235C3DB-9CD3-52F2-EE26-D79FD56FBE7D}"/>
              </a:ext>
            </a:extLst>
          </p:cNvPr>
          <p:cNvSpPr txBox="1"/>
          <p:nvPr/>
        </p:nvSpPr>
        <p:spPr>
          <a:xfrm>
            <a:off x="5810867" y="953089"/>
            <a:ext cx="5179142" cy="461665"/>
          </a:xfrm>
          <a:prstGeom prst="rect">
            <a:avLst/>
          </a:prstGeom>
          <a:noFill/>
        </p:spPr>
        <p:txBody>
          <a:bodyPr wrap="square" rtlCol="0">
            <a:spAutoFit/>
          </a:bodyPr>
          <a:lstStyle/>
          <a:p>
            <a:pPr algn="ctr"/>
            <a:r>
              <a:rPr lang="pl-PL" sz="2400" dirty="0" err="1">
                <a:latin typeface="Times New Roman" panose="02020603050405020304" pitchFamily="18" charset="0"/>
                <a:cs typeface="Times New Roman" panose="02020603050405020304" pitchFamily="18" charset="0"/>
              </a:rPr>
              <a:t>Circular</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Bipartite</a:t>
            </a:r>
            <a:endParaRPr lang="pl-PL"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40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8B82318-8046-B8F7-680E-05059A4C90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742" y="1923596"/>
            <a:ext cx="4998839" cy="4047252"/>
          </a:xfrm>
          <a:prstGeom prst="rect">
            <a:avLst/>
          </a:prstGeom>
        </p:spPr>
      </p:pic>
      <p:sp>
        <p:nvSpPr>
          <p:cNvPr id="11" name="pole tekstowe 10">
            <a:extLst>
              <a:ext uri="{FF2B5EF4-FFF2-40B4-BE49-F238E27FC236}">
                <a16:creationId xmlns:a16="http://schemas.microsoft.com/office/drawing/2014/main" id="{3C7A26AE-356A-99EA-E45F-F70A9F4E2663}"/>
              </a:ext>
            </a:extLst>
          </p:cNvPr>
          <p:cNvSpPr txBox="1"/>
          <p:nvPr/>
        </p:nvSpPr>
        <p:spPr>
          <a:xfrm>
            <a:off x="348590" y="1396142"/>
            <a:ext cx="5179142" cy="461665"/>
          </a:xfrm>
          <a:prstGeom prst="rect">
            <a:avLst/>
          </a:prstGeom>
          <a:noFill/>
        </p:spPr>
        <p:txBody>
          <a:bodyPr wrap="square" rtlCol="0">
            <a:spAutoFit/>
          </a:bodyPr>
          <a:lstStyle/>
          <a:p>
            <a:pPr algn="ctr"/>
            <a:r>
              <a:rPr lang="pl-PL" sz="2400" dirty="0">
                <a:latin typeface="Times New Roman" panose="02020603050405020304" pitchFamily="18" charset="0"/>
                <a:cs typeface="Times New Roman" panose="02020603050405020304" pitchFamily="18" charset="0"/>
              </a:rPr>
              <a:t>Standard</a:t>
            </a:r>
            <a:endParaRPr lang="pl-PL" dirty="0">
              <a:latin typeface="Times New Roman" panose="02020603050405020304" pitchFamily="18" charset="0"/>
              <a:cs typeface="Times New Roman" panose="02020603050405020304" pitchFamily="18" charset="0"/>
            </a:endParaRPr>
          </a:p>
        </p:txBody>
      </p:sp>
      <p:pic>
        <p:nvPicPr>
          <p:cNvPr id="12" name="Obraz 11">
            <a:extLst>
              <a:ext uri="{FF2B5EF4-FFF2-40B4-BE49-F238E27FC236}">
                <a16:creationId xmlns:a16="http://schemas.microsoft.com/office/drawing/2014/main" id="{19E5B2BB-8C11-F4E5-654D-57A55E07BB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55434" y="1923596"/>
            <a:ext cx="5997824" cy="4047252"/>
          </a:xfrm>
          <a:prstGeom prst="rect">
            <a:avLst/>
          </a:prstGeom>
        </p:spPr>
      </p:pic>
      <p:sp>
        <p:nvSpPr>
          <p:cNvPr id="13" name="pole tekstowe 12">
            <a:extLst>
              <a:ext uri="{FF2B5EF4-FFF2-40B4-BE49-F238E27FC236}">
                <a16:creationId xmlns:a16="http://schemas.microsoft.com/office/drawing/2014/main" id="{B235C3DB-9CD3-52F2-EE26-D79FD56FBE7D}"/>
              </a:ext>
            </a:extLst>
          </p:cNvPr>
          <p:cNvSpPr txBox="1"/>
          <p:nvPr/>
        </p:nvSpPr>
        <p:spPr>
          <a:xfrm>
            <a:off x="6164775" y="1396142"/>
            <a:ext cx="5179142" cy="461665"/>
          </a:xfrm>
          <a:prstGeom prst="rect">
            <a:avLst/>
          </a:prstGeom>
          <a:noFill/>
        </p:spPr>
        <p:txBody>
          <a:bodyPr wrap="square" rtlCol="0">
            <a:spAutoFit/>
          </a:bodyPr>
          <a:lstStyle/>
          <a:p>
            <a:pPr algn="ctr"/>
            <a:r>
              <a:rPr lang="pl-PL" sz="2400" dirty="0" err="1">
                <a:latin typeface="Times New Roman" panose="02020603050405020304" pitchFamily="18" charset="0"/>
                <a:cs typeface="Times New Roman" panose="02020603050405020304" pitchFamily="18" charset="0"/>
              </a:rPr>
              <a:t>Perspective</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26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8B82318-8046-B8F7-680E-05059A4C90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77174" y="1900378"/>
            <a:ext cx="4237647" cy="4047252"/>
          </a:xfrm>
          <a:prstGeom prst="rect">
            <a:avLst/>
          </a:prstGeom>
        </p:spPr>
      </p:pic>
      <p:sp>
        <p:nvSpPr>
          <p:cNvPr id="11" name="pole tekstowe 10">
            <a:extLst>
              <a:ext uri="{FF2B5EF4-FFF2-40B4-BE49-F238E27FC236}">
                <a16:creationId xmlns:a16="http://schemas.microsoft.com/office/drawing/2014/main" id="{3C7A26AE-356A-99EA-E45F-F70A9F4E2663}"/>
              </a:ext>
            </a:extLst>
          </p:cNvPr>
          <p:cNvSpPr txBox="1"/>
          <p:nvPr/>
        </p:nvSpPr>
        <p:spPr>
          <a:xfrm>
            <a:off x="3506426" y="1413058"/>
            <a:ext cx="5179142" cy="461665"/>
          </a:xfrm>
          <a:prstGeom prst="rect">
            <a:avLst/>
          </a:prstGeom>
          <a:noFill/>
        </p:spPr>
        <p:txBody>
          <a:bodyPr wrap="square" rtlCol="0">
            <a:spAutoFit/>
          </a:bodyPr>
          <a:lstStyle/>
          <a:p>
            <a:pPr algn="ctr"/>
            <a:r>
              <a:rPr lang="pl-PL" sz="2400" dirty="0" err="1">
                <a:latin typeface="Times New Roman" panose="02020603050405020304" pitchFamily="18" charset="0"/>
                <a:cs typeface="Times New Roman" panose="02020603050405020304" pitchFamily="18" charset="0"/>
              </a:rPr>
              <a:t>Spherical</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33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8856CF-B2FC-2D36-4A9F-6294F1A87E41}"/>
              </a:ext>
            </a:extLst>
          </p:cNvPr>
          <p:cNvSpPr>
            <a:spLocks noGrp="1"/>
          </p:cNvSpPr>
          <p:nvPr>
            <p:ph type="title"/>
          </p:nvPr>
        </p:nvSpPr>
        <p:spPr>
          <a:xfrm>
            <a:off x="838200" y="333952"/>
            <a:ext cx="10515600" cy="1325563"/>
          </a:xfrm>
        </p:spPr>
        <p:txBody>
          <a:bodyPr/>
          <a:lstStyle/>
          <a:p>
            <a:pPr algn="ctr"/>
            <a:r>
              <a:rPr lang="pl-PL" dirty="0" err="1">
                <a:latin typeface="Times New Roman" panose="02020603050405020304" pitchFamily="18" charset="0"/>
                <a:cs typeface="Times New Roman" panose="02020603050405020304" pitchFamily="18" charset="0"/>
              </a:rPr>
              <a:t>What</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are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omics</a:t>
            </a:r>
            <a:r>
              <a:rPr lang="pl-PL" dirty="0">
                <a:latin typeface="Times New Roman" panose="02020603050405020304" pitchFamily="18" charset="0"/>
                <a:cs typeface="Times New Roman" panose="02020603050405020304" pitchFamily="18" charset="0"/>
              </a:rPr>
              <a:t>?</a:t>
            </a:r>
          </a:p>
        </p:txBody>
      </p:sp>
      <p:sp>
        <p:nvSpPr>
          <p:cNvPr id="3" name="Symbol zastępczy zawartości 2">
            <a:extLst>
              <a:ext uri="{FF2B5EF4-FFF2-40B4-BE49-F238E27FC236}">
                <a16:creationId xmlns:a16="http://schemas.microsoft.com/office/drawing/2014/main" id="{318C0222-0C71-2C22-AD35-8FCB71F232DC}"/>
              </a:ext>
            </a:extLst>
          </p:cNvPr>
          <p:cNvSpPr>
            <a:spLocks noGrp="1"/>
          </p:cNvSpPr>
          <p:nvPr>
            <p:ph idx="1"/>
          </p:nvPr>
        </p:nvSpPr>
        <p:spPr/>
        <p:txBody>
          <a:bodyPr>
            <a:normAutofit/>
          </a:bodyPr>
          <a:lstStyle/>
          <a:p>
            <a:pPr marL="0" indent="0">
              <a:lnSpc>
                <a:spcPct val="100000"/>
              </a:lnSpc>
              <a:buNone/>
            </a:pPr>
            <a:r>
              <a:rPr lang="pl-PL" dirty="0" err="1">
                <a:latin typeface="Times New Roman" panose="02020603050405020304" pitchFamily="18" charset="0"/>
                <a:cs typeface="Times New Roman" panose="02020603050405020304" pitchFamily="18" charset="0"/>
              </a:rPr>
              <a:t>They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relate</a:t>
            </a:r>
            <a:r>
              <a:rPr lang="pl-PL" dirty="0">
                <a:latin typeface="Times New Roman" panose="02020603050405020304" pitchFamily="18" charset="0"/>
                <a:cs typeface="Times New Roman" panose="02020603050405020304" pitchFamily="18" charset="0"/>
              </a:rPr>
              <a:t> to </a:t>
            </a:r>
            <a:r>
              <a:rPr lang="pl-PL" dirty="0" err="1">
                <a:latin typeface="Times New Roman" panose="02020603050405020304" pitchFamily="18" charset="0"/>
                <a:cs typeface="Times New Roman" panose="02020603050405020304" pitchFamily="18" charset="0"/>
              </a:rPr>
              <a:t>disciplines</a:t>
            </a:r>
            <a:r>
              <a:rPr lang="pl-PL" dirty="0">
                <a:latin typeface="Times New Roman" panose="02020603050405020304" pitchFamily="18" charset="0"/>
                <a:cs typeface="Times New Roman" panose="02020603050405020304" pitchFamily="18" charset="0"/>
              </a:rPr>
              <a:t> with „-</a:t>
            </a:r>
            <a:r>
              <a:rPr lang="pl-PL" dirty="0" err="1">
                <a:latin typeface="Times New Roman" panose="02020603050405020304" pitchFamily="18" charset="0"/>
                <a:cs typeface="Times New Roman" panose="02020603050405020304" pitchFamily="18" charset="0"/>
              </a:rPr>
              <a:t>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suffix</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such</a:t>
            </a:r>
            <a:r>
              <a:rPr lang="pl-PL" dirty="0">
                <a:latin typeface="Times New Roman" panose="02020603050405020304" pitchFamily="18" charset="0"/>
                <a:cs typeface="Times New Roman" panose="02020603050405020304" pitchFamily="18" charset="0"/>
              </a:rPr>
              <a:t> as </a:t>
            </a:r>
            <a:r>
              <a:rPr lang="pl-PL" dirty="0" err="1">
                <a:latin typeface="Times New Roman" panose="02020603050405020304" pitchFamily="18" charset="0"/>
                <a:cs typeface="Times New Roman" panose="02020603050405020304" pitchFamily="18" charset="0"/>
              </a:rPr>
              <a:t>genomics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proteomics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metabolomics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metagenomics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phenomics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transcriptomics</a:t>
            </a: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studies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about</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molecules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living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within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living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organisms</a:t>
            </a:r>
            <a:r>
              <a:rPr lang="pl-PL" dirty="0">
                <a:latin typeface="Times New Roman" panose="02020603050405020304" pitchFamily="18" charset="0"/>
                <a:cs typeface="Times New Roman" panose="02020603050405020304" pitchFamily="18" charset="0"/>
              </a:rPr>
              <a:t>.</a:t>
            </a:r>
          </a:p>
          <a:p>
            <a:pPr marL="0" indent="0">
              <a:lnSpc>
                <a:spcPct val="100000"/>
              </a:lnSpc>
              <a:buNone/>
            </a:pPr>
            <a:endParaRPr lang="pl-PL" dirty="0">
              <a:latin typeface="Times New Roman" panose="02020603050405020304" pitchFamily="18" charset="0"/>
              <a:cs typeface="Times New Roman" panose="02020603050405020304" pitchFamily="18" charset="0"/>
            </a:endParaRPr>
          </a:p>
          <a:p>
            <a:pPr marL="0" indent="0">
              <a:lnSpc>
                <a:spcPct val="100000"/>
              </a:lnSpc>
              <a:buNone/>
            </a:pPr>
            <a:endParaRPr lang="pl-PL" dirty="0">
              <a:latin typeface="Times New Roman" panose="02020603050405020304" pitchFamily="18" charset="0"/>
              <a:cs typeface="Times New Roman" panose="02020603050405020304" pitchFamily="18" charset="0"/>
            </a:endParaRPr>
          </a:p>
          <a:p>
            <a:pPr marL="0" indent="0">
              <a:lnSpc>
                <a:spcPct val="100000"/>
              </a:lnSpc>
              <a:buNone/>
            </a:pPr>
            <a:endParaRPr lang="pl-PL" dirty="0">
              <a:latin typeface="Times New Roman" panose="02020603050405020304" pitchFamily="18" charset="0"/>
              <a:cs typeface="Times New Roman" panose="02020603050405020304" pitchFamily="18" charset="0"/>
            </a:endParaRPr>
          </a:p>
          <a:p>
            <a:pPr marL="0" indent="0">
              <a:lnSpc>
                <a:spcPct val="100000"/>
              </a:lnSpc>
              <a:buNone/>
            </a:pPr>
            <a:endParaRPr lang="pl-PL" dirty="0">
              <a:latin typeface="Times New Roman" panose="02020603050405020304" pitchFamily="18" charset="0"/>
              <a:cs typeface="Times New Roman" panose="02020603050405020304" pitchFamily="18" charset="0"/>
            </a:endParaRPr>
          </a:p>
          <a:p>
            <a:pPr marL="0" indent="0">
              <a:lnSpc>
                <a:spcPct val="100000"/>
              </a:lnSpc>
              <a:buNone/>
            </a:pPr>
            <a:endParaRPr lang="pl-PL" dirty="0">
              <a:latin typeface="Arial" panose="020B0604020202020204" pitchFamily="34" charset="0"/>
            </a:endParaRPr>
          </a:p>
        </p:txBody>
      </p:sp>
    </p:spTree>
    <p:extLst>
      <p:ext uri="{BB962C8B-B14F-4D97-AF65-F5344CB8AC3E}">
        <p14:creationId xmlns:p14="http://schemas.microsoft.com/office/powerpoint/2010/main" val="366234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2295A83-4A82-91FA-498E-583C0AFB76A1}"/>
              </a:ext>
            </a:extLst>
          </p:cNvPr>
          <p:cNvSpPr>
            <a:spLocks noGrp="1"/>
          </p:cNvSpPr>
          <p:nvPr>
            <p:ph type="title"/>
          </p:nvPr>
        </p:nvSpPr>
        <p:spPr>
          <a:xfrm>
            <a:off x="838200" y="2766218"/>
            <a:ext cx="10515600" cy="1325563"/>
          </a:xfrm>
        </p:spPr>
        <p:txBody>
          <a:bodyPr/>
          <a:lstStyle/>
          <a:p>
            <a:pPr algn="ctr"/>
            <a:r>
              <a:rPr lang="pl-PL" dirty="0">
                <a:latin typeface="Times New Roman" panose="02020603050405020304" pitchFamily="18" charset="0"/>
                <a:cs typeface="Times New Roman" panose="02020603050405020304" pitchFamily="18" charset="0"/>
              </a:rPr>
              <a:t>Analysis in </a:t>
            </a:r>
            <a:r>
              <a:rPr lang="pl-PL" dirty="0" err="1">
                <a:latin typeface="Times New Roman" panose="02020603050405020304" pitchFamily="18" charset="0"/>
                <a:cs typeface="Times New Roman" panose="02020603050405020304" pitchFamily="18" charset="0"/>
              </a:rPr>
              <a:t>OmicsNet</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833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en-US" b="0" i="0" dirty="0">
                <a:solidFill>
                  <a:srgbClr val="000000"/>
                </a:solidFill>
                <a:effectLst/>
                <a:latin typeface="Times New Roman" panose="02020603050405020304" pitchFamily="18" charset="0"/>
                <a:cs typeface="Times New Roman" panose="02020603050405020304" pitchFamily="18" charset="0"/>
              </a:rPr>
              <a:t>Shortest path highlighted in a MS peak-based multi-omics network</a:t>
            </a:r>
            <a:endParaRPr lang="pl-PL"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BF12C6BE-075E-EE78-51D0-BB341587D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896352" y="1690688"/>
            <a:ext cx="6399295"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682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en-US" b="0" i="0" dirty="0">
                <a:solidFill>
                  <a:srgbClr val="000000"/>
                </a:solidFill>
                <a:effectLst/>
                <a:latin typeface="Times New Roman" panose="02020603050405020304" pitchFamily="18" charset="0"/>
                <a:cs typeface="Times New Roman" panose="02020603050405020304" pitchFamily="18" charset="0"/>
              </a:rPr>
              <a:t>PPI network showing the shortest path between two nodes</a:t>
            </a:r>
            <a:endParaRPr lang="pl-PL"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BF12C6BE-075E-EE78-51D0-BB341587D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896352" y="1690688"/>
            <a:ext cx="6399295"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372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en-US" b="0" i="0" dirty="0">
                <a:solidFill>
                  <a:srgbClr val="000000"/>
                </a:solidFill>
                <a:effectLst/>
                <a:latin typeface="Times New Roman" panose="02020603050405020304" pitchFamily="18" charset="0"/>
                <a:cs typeface="Times New Roman" panose="02020603050405020304" pitchFamily="18" charset="0"/>
              </a:rPr>
              <a:t>mRNA-miRNA network with top three modules highlighted</a:t>
            </a:r>
            <a:endParaRPr lang="pl-PL"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BF12C6BE-075E-EE78-51D0-BB341587D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896352" y="1690688"/>
            <a:ext cx="6399295"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6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40639F-6A92-0B24-06CA-A1741DCDC62A}"/>
              </a:ext>
            </a:extLst>
          </p:cNvPr>
          <p:cNvSpPr>
            <a:spLocks noGrp="1"/>
          </p:cNvSpPr>
          <p:nvPr>
            <p:ph type="title"/>
          </p:nvPr>
        </p:nvSpPr>
        <p:spPr>
          <a:xfrm>
            <a:off x="838200" y="2766218"/>
            <a:ext cx="10515600" cy="1325563"/>
          </a:xfrm>
        </p:spPr>
        <p:txBody>
          <a:bodyPr/>
          <a:lstStyle/>
          <a:p>
            <a:pPr algn="ctr"/>
            <a:r>
              <a:rPr lang="pl-PL" dirty="0" err="1">
                <a:latin typeface="Times New Roman" panose="02020603050405020304" pitchFamily="18" charset="0"/>
                <a:cs typeface="Times New Roman" panose="02020603050405020304" pitchFamily="18" charset="0"/>
              </a:rPr>
              <a:t>Visualizations</a:t>
            </a:r>
            <a:r>
              <a:rPr lang="pl-PL" dirty="0">
                <a:latin typeface="Times New Roman" panose="02020603050405020304" pitchFamily="18" charset="0"/>
                <a:cs typeface="Times New Roman" panose="02020603050405020304" pitchFamily="18" charset="0"/>
              </a:rPr>
              <a:t> in </a:t>
            </a:r>
            <a:r>
              <a:rPr lang="pl-PL" dirty="0" err="1">
                <a:latin typeface="Times New Roman" panose="02020603050405020304" pitchFamily="18" charset="0"/>
                <a:cs typeface="Times New Roman" panose="02020603050405020304" pitchFamily="18" charset="0"/>
              </a:rPr>
              <a:t>OmicsNet</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361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Transcription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factor</a:t>
            </a:r>
            <a:r>
              <a:rPr lang="pl-PL" dirty="0">
                <a:latin typeface="Times New Roman" panose="02020603050405020304" pitchFamily="18" charset="0"/>
                <a:cs typeface="Times New Roman" panose="02020603050405020304" pitchFamily="18" charset="0"/>
              </a:rPr>
              <a:t> and mRNA/Protein </a:t>
            </a:r>
            <a:r>
              <a:rPr lang="pl-PL" dirty="0" err="1">
                <a:latin typeface="Times New Roman" panose="02020603050405020304" pitchFamily="18" charset="0"/>
                <a:cs typeface="Times New Roman" panose="02020603050405020304" pitchFamily="18" charset="0"/>
              </a:rPr>
              <a:t>Composite</a:t>
            </a:r>
            <a:r>
              <a:rPr lang="pl-PL" dirty="0">
                <a:latin typeface="Times New Roman" panose="02020603050405020304" pitchFamily="18" charset="0"/>
                <a:cs typeface="Times New Roman" panose="02020603050405020304" pitchFamily="18" charset="0"/>
              </a:rPr>
              <a:t> network</a:t>
            </a:r>
          </a:p>
        </p:txBody>
      </p:sp>
      <p:pic>
        <p:nvPicPr>
          <p:cNvPr id="5" name="Symbol zastępczy zawartości 4">
            <a:extLst>
              <a:ext uri="{FF2B5EF4-FFF2-40B4-BE49-F238E27FC236}">
                <a16:creationId xmlns:a16="http://schemas.microsoft.com/office/drawing/2014/main" id="{21F41887-BCD4-A424-2C46-32D1BEC5BB1D}"/>
              </a:ext>
            </a:extLst>
          </p:cNvPr>
          <p:cNvPicPr>
            <a:picLocks noGrp="1" noChangeAspect="1"/>
          </p:cNvPicPr>
          <p:nvPr>
            <p:ph idx="1"/>
          </p:nvPr>
        </p:nvPicPr>
        <p:blipFill>
          <a:blip r:embed="rId3"/>
          <a:stretch>
            <a:fillRect/>
          </a:stretch>
        </p:blipFill>
        <p:spPr>
          <a:xfrm>
            <a:off x="1198167" y="1825625"/>
            <a:ext cx="9795666" cy="4351338"/>
          </a:xfrm>
        </p:spPr>
      </p:pic>
    </p:spTree>
    <p:extLst>
      <p:ext uri="{BB962C8B-B14F-4D97-AF65-F5344CB8AC3E}">
        <p14:creationId xmlns:p14="http://schemas.microsoft.com/office/powerpoint/2010/main" val="2637435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A1A39D-4AD6-D8E2-22AA-854ECA6FDC4F}"/>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List of </a:t>
            </a:r>
            <a:r>
              <a:rPr lang="pl-PL" dirty="0" err="1">
                <a:latin typeface="Times New Roman" panose="02020603050405020304" pitchFamily="18" charset="0"/>
                <a:cs typeface="Times New Roman" panose="02020603050405020304" pitchFamily="18" charset="0"/>
              </a:rPr>
              <a:t>genes</a:t>
            </a:r>
            <a:endParaRPr lang="pl-PL" dirty="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E8D3172A-6642-4A2C-331E-65EEC8C01E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650419" y="1958917"/>
            <a:ext cx="4187299" cy="4034571"/>
          </a:xfrm>
        </p:spPr>
      </p:pic>
      <p:pic>
        <p:nvPicPr>
          <p:cNvPr id="7" name="Obraz 6">
            <a:extLst>
              <a:ext uri="{FF2B5EF4-FFF2-40B4-BE49-F238E27FC236}">
                <a16:creationId xmlns:a16="http://schemas.microsoft.com/office/drawing/2014/main" id="{81B326A6-DAEB-5FA7-82E3-468DFB2D2E32}"/>
              </a:ext>
            </a:extLst>
          </p:cNvPr>
          <p:cNvPicPr>
            <a:picLocks noChangeAspect="1"/>
          </p:cNvPicPr>
          <p:nvPr/>
        </p:nvPicPr>
        <p:blipFill>
          <a:blip r:embed="rId3"/>
          <a:stretch>
            <a:fillRect/>
          </a:stretch>
        </p:blipFill>
        <p:spPr>
          <a:xfrm>
            <a:off x="838200" y="2372487"/>
            <a:ext cx="5152581" cy="3207430"/>
          </a:xfrm>
          <a:prstGeom prst="rect">
            <a:avLst/>
          </a:prstGeom>
        </p:spPr>
      </p:pic>
    </p:spTree>
    <p:extLst>
      <p:ext uri="{BB962C8B-B14F-4D97-AF65-F5344CB8AC3E}">
        <p14:creationId xmlns:p14="http://schemas.microsoft.com/office/powerpoint/2010/main" val="182303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3E6E6C-20F2-11D1-522F-D44D846A4FDA}"/>
              </a:ext>
            </a:extLst>
          </p:cNvPr>
          <p:cNvSpPr>
            <a:spLocks noGrp="1"/>
          </p:cNvSpPr>
          <p:nvPr>
            <p:ph type="title"/>
          </p:nvPr>
        </p:nvSpPr>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Integration of genes and miRNA</a:t>
            </a:r>
            <a:endParaRPr lang="pl-PL" dirty="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BB1445A5-33CF-8F76-C709-EE5F5BA1B427}"/>
              </a:ext>
            </a:extLst>
          </p:cNvPr>
          <p:cNvPicPr>
            <a:picLocks noGrp="1" noChangeAspect="1"/>
          </p:cNvPicPr>
          <p:nvPr>
            <p:ph idx="1"/>
          </p:nvPr>
        </p:nvPicPr>
        <p:blipFill>
          <a:blip r:embed="rId2"/>
          <a:stretch>
            <a:fillRect/>
          </a:stretch>
        </p:blipFill>
        <p:spPr>
          <a:xfrm>
            <a:off x="838200" y="1576961"/>
            <a:ext cx="5257800" cy="4747089"/>
          </a:xfrm>
        </p:spPr>
      </p:pic>
      <p:pic>
        <p:nvPicPr>
          <p:cNvPr id="7" name="Obraz 6">
            <a:extLst>
              <a:ext uri="{FF2B5EF4-FFF2-40B4-BE49-F238E27FC236}">
                <a16:creationId xmlns:a16="http://schemas.microsoft.com/office/drawing/2014/main" id="{FBE1D0EA-531E-2D41-BBD9-FD5FC7FC463E}"/>
              </a:ext>
            </a:extLst>
          </p:cNvPr>
          <p:cNvPicPr>
            <a:picLocks noChangeAspect="1"/>
          </p:cNvPicPr>
          <p:nvPr/>
        </p:nvPicPr>
        <p:blipFill>
          <a:blip r:embed="rId3"/>
          <a:stretch>
            <a:fillRect/>
          </a:stretch>
        </p:blipFill>
        <p:spPr>
          <a:xfrm>
            <a:off x="6906491" y="1522567"/>
            <a:ext cx="3993573" cy="4801483"/>
          </a:xfrm>
          <a:prstGeom prst="rect">
            <a:avLst/>
          </a:prstGeom>
        </p:spPr>
      </p:pic>
      <p:pic>
        <p:nvPicPr>
          <p:cNvPr id="9" name="Obraz 8">
            <a:extLst>
              <a:ext uri="{FF2B5EF4-FFF2-40B4-BE49-F238E27FC236}">
                <a16:creationId xmlns:a16="http://schemas.microsoft.com/office/drawing/2014/main" id="{B902A911-C0A8-F6C2-60AB-9FD8AA45AA2E}"/>
              </a:ext>
            </a:extLst>
          </p:cNvPr>
          <p:cNvPicPr>
            <a:picLocks noChangeAspect="1"/>
          </p:cNvPicPr>
          <p:nvPr/>
        </p:nvPicPr>
        <p:blipFill>
          <a:blip r:embed="rId4"/>
          <a:stretch>
            <a:fillRect/>
          </a:stretch>
        </p:blipFill>
        <p:spPr>
          <a:xfrm>
            <a:off x="9125778" y="739499"/>
            <a:ext cx="1774286" cy="710905"/>
          </a:xfrm>
          <a:prstGeom prst="rect">
            <a:avLst/>
          </a:prstGeom>
        </p:spPr>
      </p:pic>
    </p:spTree>
    <p:extLst>
      <p:ext uri="{BB962C8B-B14F-4D97-AF65-F5344CB8AC3E}">
        <p14:creationId xmlns:p14="http://schemas.microsoft.com/office/powerpoint/2010/main" val="101538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3E6E6C-20F2-11D1-522F-D44D846A4FDA}"/>
              </a:ext>
            </a:extLst>
          </p:cNvPr>
          <p:cNvSpPr>
            <a:spLocks noGrp="1"/>
          </p:cNvSpPr>
          <p:nvPr>
            <p:ph type="title"/>
          </p:nvPr>
        </p:nvSpPr>
        <p:spPr>
          <a:xfrm>
            <a:off x="744682" y="199600"/>
            <a:ext cx="10515600" cy="1325563"/>
          </a:xfrm>
        </p:spPr>
        <p:txBody>
          <a:bodyPr/>
          <a:lstStyle/>
          <a:p>
            <a:pPr algn="l"/>
            <a:r>
              <a:rPr lang="en-US" i="0" dirty="0">
                <a:solidFill>
                  <a:srgbClr val="000000"/>
                </a:solidFill>
                <a:effectLst/>
                <a:latin typeface="Times New Roman" panose="02020603050405020304" pitchFamily="18" charset="0"/>
                <a:cs typeface="Times New Roman" panose="02020603050405020304" pitchFamily="18" charset="0"/>
              </a:rPr>
              <a:t>Integration of SNPs and Microbial Taxa</a:t>
            </a:r>
          </a:p>
        </p:txBody>
      </p:sp>
      <p:grpSp>
        <p:nvGrpSpPr>
          <p:cNvPr id="6" name="Grupa 5">
            <a:extLst>
              <a:ext uri="{FF2B5EF4-FFF2-40B4-BE49-F238E27FC236}">
                <a16:creationId xmlns:a16="http://schemas.microsoft.com/office/drawing/2014/main" id="{FD8798C3-1A4A-41FD-F7F3-10404974A354}"/>
              </a:ext>
            </a:extLst>
          </p:cNvPr>
          <p:cNvGrpSpPr/>
          <p:nvPr/>
        </p:nvGrpSpPr>
        <p:grpSpPr>
          <a:xfrm>
            <a:off x="942109" y="1236815"/>
            <a:ext cx="4689764" cy="5446065"/>
            <a:chOff x="838200" y="1576961"/>
            <a:chExt cx="4689764" cy="5446065"/>
          </a:xfrm>
        </p:grpSpPr>
        <p:pic>
          <p:nvPicPr>
            <p:cNvPr id="5" name="Symbol zastępczy zawartości 4">
              <a:extLst>
                <a:ext uri="{FF2B5EF4-FFF2-40B4-BE49-F238E27FC236}">
                  <a16:creationId xmlns:a16="http://schemas.microsoft.com/office/drawing/2014/main" id="{BB1445A5-33CF-8F76-C709-EE5F5BA1B4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1576961"/>
              <a:ext cx="4689764" cy="4234229"/>
            </a:xfrm>
          </p:spPr>
        </p:pic>
        <p:pic>
          <p:nvPicPr>
            <p:cNvPr id="4" name="Obraz 3">
              <a:extLst>
                <a:ext uri="{FF2B5EF4-FFF2-40B4-BE49-F238E27FC236}">
                  <a16:creationId xmlns:a16="http://schemas.microsoft.com/office/drawing/2014/main" id="{5E38A1C1-8CAC-AC02-49AA-97D2A91DC5F9}"/>
                </a:ext>
              </a:extLst>
            </p:cNvPr>
            <p:cNvPicPr>
              <a:picLocks noChangeAspect="1"/>
            </p:cNvPicPr>
            <p:nvPr/>
          </p:nvPicPr>
          <p:blipFill>
            <a:blip r:embed="rId3"/>
            <a:stretch>
              <a:fillRect/>
            </a:stretch>
          </p:blipFill>
          <p:spPr>
            <a:xfrm>
              <a:off x="838200" y="5881297"/>
              <a:ext cx="4689764" cy="1141729"/>
            </a:xfrm>
            <a:prstGeom prst="rect">
              <a:avLst/>
            </a:prstGeom>
          </p:spPr>
        </p:pic>
      </p:grpSp>
      <p:pic>
        <p:nvPicPr>
          <p:cNvPr id="10" name="Obraz 9">
            <a:extLst>
              <a:ext uri="{FF2B5EF4-FFF2-40B4-BE49-F238E27FC236}">
                <a16:creationId xmlns:a16="http://schemas.microsoft.com/office/drawing/2014/main" id="{11657221-4B8E-C8F8-301F-90674E0753DE}"/>
              </a:ext>
            </a:extLst>
          </p:cNvPr>
          <p:cNvPicPr>
            <a:picLocks noChangeAspect="1"/>
          </p:cNvPicPr>
          <p:nvPr/>
        </p:nvPicPr>
        <p:blipFill>
          <a:blip r:embed="rId4"/>
          <a:stretch>
            <a:fillRect/>
          </a:stretch>
        </p:blipFill>
        <p:spPr>
          <a:xfrm>
            <a:off x="7633768" y="3949856"/>
            <a:ext cx="3224733" cy="2708544"/>
          </a:xfrm>
          <a:prstGeom prst="rect">
            <a:avLst/>
          </a:prstGeom>
        </p:spPr>
      </p:pic>
      <p:pic>
        <p:nvPicPr>
          <p:cNvPr id="12" name="Obraz 11">
            <a:extLst>
              <a:ext uri="{FF2B5EF4-FFF2-40B4-BE49-F238E27FC236}">
                <a16:creationId xmlns:a16="http://schemas.microsoft.com/office/drawing/2014/main" id="{0DA4355B-7156-1BA3-1C74-960D8F6B6F1A}"/>
              </a:ext>
            </a:extLst>
          </p:cNvPr>
          <p:cNvPicPr>
            <a:picLocks noChangeAspect="1"/>
          </p:cNvPicPr>
          <p:nvPr/>
        </p:nvPicPr>
        <p:blipFill>
          <a:blip r:embed="rId5"/>
          <a:stretch>
            <a:fillRect/>
          </a:stretch>
        </p:blipFill>
        <p:spPr>
          <a:xfrm>
            <a:off x="7917073" y="1236815"/>
            <a:ext cx="2658121" cy="2587473"/>
          </a:xfrm>
          <a:prstGeom prst="rect">
            <a:avLst/>
          </a:prstGeom>
        </p:spPr>
      </p:pic>
    </p:spTree>
    <p:extLst>
      <p:ext uri="{BB962C8B-B14F-4D97-AF65-F5344CB8AC3E}">
        <p14:creationId xmlns:p14="http://schemas.microsoft.com/office/powerpoint/2010/main" val="1365509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F8E855-0623-7EDA-39BC-57FFD0D0D812}"/>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Comparison</a:t>
            </a:r>
            <a:r>
              <a:rPr lang="pl-PL" dirty="0">
                <a:latin typeface="Times New Roman" panose="02020603050405020304" pitchFamily="18" charset="0"/>
                <a:cs typeface="Times New Roman" panose="02020603050405020304" pitchFamily="18" charset="0"/>
              </a:rPr>
              <a:t> with </a:t>
            </a:r>
            <a:r>
              <a:rPr lang="pl-PL" dirty="0" err="1">
                <a:latin typeface="Times New Roman" panose="02020603050405020304" pitchFamily="18" charset="0"/>
                <a:cs typeface="Times New Roman" panose="02020603050405020304" pitchFamily="18" charset="0"/>
              </a:rPr>
              <a:t>other</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tools</a:t>
            </a:r>
            <a:endParaRPr lang="pl-PL" dirty="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A89EFB3B-26A5-3645-818C-8A41018D49DE}"/>
              </a:ext>
            </a:extLst>
          </p:cNvPr>
          <p:cNvPicPr>
            <a:picLocks noGrp="1" noChangeAspect="1"/>
          </p:cNvPicPr>
          <p:nvPr>
            <p:ph idx="1"/>
          </p:nvPr>
        </p:nvPicPr>
        <p:blipFill>
          <a:blip r:embed="rId2"/>
          <a:stretch>
            <a:fillRect/>
          </a:stretch>
        </p:blipFill>
        <p:spPr>
          <a:xfrm>
            <a:off x="838200" y="1666336"/>
            <a:ext cx="10317227" cy="4826539"/>
          </a:xfrm>
        </p:spPr>
      </p:pic>
    </p:spTree>
    <p:extLst>
      <p:ext uri="{BB962C8B-B14F-4D97-AF65-F5344CB8AC3E}">
        <p14:creationId xmlns:p14="http://schemas.microsoft.com/office/powerpoint/2010/main" val="75727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4C89B-98C6-7E11-3608-D1B5647A71F4}"/>
              </a:ext>
            </a:extLst>
          </p:cNvPr>
          <p:cNvSpPr>
            <a:spLocks noGrp="1"/>
          </p:cNvSpPr>
          <p:nvPr>
            <p:ph type="title"/>
          </p:nvPr>
        </p:nvSpPr>
        <p:spPr>
          <a:xfrm>
            <a:off x="838200" y="2766218"/>
            <a:ext cx="10515600" cy="1325563"/>
          </a:xfrm>
        </p:spPr>
        <p:txBody>
          <a:bodyPr/>
          <a:lstStyle/>
          <a:p>
            <a:pPr algn="ctr"/>
            <a:r>
              <a:rPr lang="pl-PL" dirty="0" err="1">
                <a:latin typeface="Times New Roman" panose="02020603050405020304" pitchFamily="18" charset="0"/>
                <a:cs typeface="Times New Roman" panose="02020603050405020304" pitchFamily="18" charset="0"/>
              </a:rPr>
              <a:t>Introduction</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386B11ED-A45D-FB9F-5F23-F46680C28FE9}"/>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1475096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a 7">
            <a:extLst>
              <a:ext uri="{FF2B5EF4-FFF2-40B4-BE49-F238E27FC236}">
                <a16:creationId xmlns:a16="http://schemas.microsoft.com/office/drawing/2014/main" id="{5B145076-5E22-2A29-9710-349312E998D3}"/>
              </a:ext>
            </a:extLst>
          </p:cNvPr>
          <p:cNvGrpSpPr/>
          <p:nvPr/>
        </p:nvGrpSpPr>
        <p:grpSpPr>
          <a:xfrm>
            <a:off x="838199" y="2387067"/>
            <a:ext cx="10515601" cy="2083866"/>
            <a:chOff x="838200" y="2756245"/>
            <a:chExt cx="10515601" cy="2083866"/>
          </a:xfrm>
        </p:grpSpPr>
        <p:pic>
          <p:nvPicPr>
            <p:cNvPr id="5" name="Symbol zastępczy zawartości 4">
              <a:extLst>
                <a:ext uri="{FF2B5EF4-FFF2-40B4-BE49-F238E27FC236}">
                  <a16:creationId xmlns:a16="http://schemas.microsoft.com/office/drawing/2014/main" id="{BA2AE8DE-8251-7533-61C9-CFD249E4E42F}"/>
                </a:ext>
              </a:extLst>
            </p:cNvPr>
            <p:cNvPicPr>
              <a:picLocks noGrp="1" noChangeAspect="1"/>
            </p:cNvPicPr>
            <p:nvPr>
              <p:ph idx="1"/>
            </p:nvPr>
          </p:nvPicPr>
          <p:blipFill>
            <a:blip r:embed="rId2"/>
            <a:stretch>
              <a:fillRect/>
            </a:stretch>
          </p:blipFill>
          <p:spPr>
            <a:xfrm>
              <a:off x="838200" y="3037785"/>
              <a:ext cx="10515600" cy="1802326"/>
            </a:xfrm>
          </p:spPr>
        </p:pic>
        <p:pic>
          <p:nvPicPr>
            <p:cNvPr id="7" name="Obraz 6">
              <a:extLst>
                <a:ext uri="{FF2B5EF4-FFF2-40B4-BE49-F238E27FC236}">
                  <a16:creationId xmlns:a16="http://schemas.microsoft.com/office/drawing/2014/main" id="{BCAC7C2F-4DA8-6993-92E1-2A5DAFF1786F}"/>
                </a:ext>
              </a:extLst>
            </p:cNvPr>
            <p:cNvPicPr>
              <a:picLocks noChangeAspect="1"/>
            </p:cNvPicPr>
            <p:nvPr/>
          </p:nvPicPr>
          <p:blipFill>
            <a:blip r:embed="rId3"/>
            <a:stretch>
              <a:fillRect/>
            </a:stretch>
          </p:blipFill>
          <p:spPr>
            <a:xfrm>
              <a:off x="838201" y="2756245"/>
              <a:ext cx="10515600" cy="291931"/>
            </a:xfrm>
            <a:prstGeom prst="rect">
              <a:avLst/>
            </a:prstGeom>
          </p:spPr>
        </p:pic>
      </p:grpSp>
    </p:spTree>
    <p:extLst>
      <p:ext uri="{BB962C8B-B14F-4D97-AF65-F5344CB8AC3E}">
        <p14:creationId xmlns:p14="http://schemas.microsoft.com/office/powerpoint/2010/main" val="253307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B558F4-17B7-29A5-2E24-7E6B1B0D766E}"/>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Implementation</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CD3BBFDD-138C-68F2-59CC-491802A56B97}"/>
              </a:ext>
            </a:extLst>
          </p:cNvPr>
          <p:cNvSpPr>
            <a:spLocks noGrp="1"/>
          </p:cNvSpPr>
          <p:nvPr>
            <p:ph idx="1"/>
          </p:nvPr>
        </p:nvSpPr>
        <p:spPr>
          <a:xfrm>
            <a:off x="648630" y="1825625"/>
            <a:ext cx="7168376" cy="4351338"/>
          </a:xfrm>
        </p:spPr>
        <p:txBody>
          <a:bodyPr/>
          <a:lstStyle/>
          <a:p>
            <a:r>
              <a:rPr lang="pl-PL" dirty="0" err="1">
                <a:latin typeface="Times New Roman" panose="02020603050405020304" pitchFamily="18" charset="0"/>
                <a:cs typeface="Times New Roman" panose="02020603050405020304" pitchFamily="18" charset="0"/>
              </a:rPr>
              <a:t>Client-server</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framework</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that</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uses</a:t>
            </a:r>
            <a:r>
              <a:rPr lang="pl-PL" dirty="0">
                <a:latin typeface="Times New Roman" panose="02020603050405020304" pitchFamily="18" charset="0"/>
                <a:cs typeface="Times New Roman" panose="02020603050405020304" pitchFamily="18" charset="0"/>
              </a:rPr>
              <a:t> Java and R </a:t>
            </a:r>
            <a:r>
              <a:rPr lang="pl-PL" dirty="0" err="1">
                <a:latin typeface="Times New Roman" panose="02020603050405020304" pitchFamily="18" charset="0"/>
                <a:cs typeface="Times New Roman" panose="02020603050405020304" pitchFamily="18" charset="0"/>
              </a:rPr>
              <a:t>server</a:t>
            </a:r>
            <a:r>
              <a:rPr lang="pl-PL" dirty="0">
                <a:latin typeface="Times New Roman" panose="02020603050405020304" pitchFamily="18" charset="0"/>
                <a:cs typeface="Times New Roman" panose="02020603050405020304" pitchFamily="18" charset="0"/>
              </a:rPr>
              <a:t> for network </a:t>
            </a:r>
            <a:r>
              <a:rPr lang="pl-PL" dirty="0" err="1">
                <a:latin typeface="Times New Roman" panose="02020603050405020304" pitchFamily="18" charset="0"/>
                <a:cs typeface="Times New Roman" panose="02020603050405020304" pitchFamily="18" charset="0"/>
              </a:rPr>
              <a:t>construction</a:t>
            </a:r>
            <a:r>
              <a:rPr lang="pl-PL" dirty="0">
                <a:latin typeface="Times New Roman" panose="02020603050405020304" pitchFamily="18" charset="0"/>
                <a:cs typeface="Times New Roman" panose="02020603050405020304" pitchFamily="18" charset="0"/>
              </a:rPr>
              <a:t> and </a:t>
            </a:r>
            <a:r>
              <a:rPr lang="pl-PL" dirty="0" err="1">
                <a:latin typeface="Times New Roman" panose="02020603050405020304" pitchFamily="18" charset="0"/>
                <a:cs typeface="Times New Roman" panose="02020603050405020304" pitchFamily="18" charset="0"/>
              </a:rPr>
              <a:t>some</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analysis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functions</a:t>
            </a:r>
            <a:r>
              <a:rPr lang="pl-PL" dirty="0">
                <a:latin typeface="Times New Roman" panose="02020603050405020304" pitchFamily="18" charset="0"/>
                <a:cs typeface="Times New Roman" panose="02020603050405020304" pitchFamily="18" charset="0"/>
              </a:rPr>
              <a:t>.</a:t>
            </a:r>
          </a:p>
          <a:p>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Browser-based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application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using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WebGL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interfaced</a:t>
            </a:r>
            <a:r>
              <a:rPr lang="pl-PL" dirty="0">
                <a:latin typeface="Times New Roman" panose="02020603050405020304" pitchFamily="18" charset="0"/>
                <a:cs typeface="Times New Roman" panose="02020603050405020304" pitchFamily="18" charset="0"/>
              </a:rPr>
              <a:t> by Three.js to </a:t>
            </a:r>
            <a:r>
              <a:rPr lang="pl-PL" dirty="0" err="1">
                <a:latin typeface="Times New Roman" panose="02020603050405020304" pitchFamily="18" charset="0"/>
                <a:cs typeface="Times New Roman" panose="02020603050405020304" pitchFamily="18" charset="0"/>
              </a:rPr>
              <a:t>visualize</a:t>
            </a:r>
            <a:r>
              <a:rPr lang="pl-PL" dirty="0">
                <a:latin typeface="Times New Roman" panose="02020603050405020304" pitchFamily="18" charset="0"/>
                <a:cs typeface="Times New Roman" panose="02020603050405020304" pitchFamily="18" charset="0"/>
              </a:rPr>
              <a:t> 3D network </a:t>
            </a:r>
            <a:r>
              <a:rPr lang="pl-PL" dirty="0" err="1">
                <a:latin typeface="Times New Roman" panose="02020603050405020304" pitchFamily="18" charset="0"/>
                <a:cs typeface="Times New Roman" panose="02020603050405020304" pitchFamily="18" charset="0"/>
              </a:rPr>
              <a:t>interactively</a:t>
            </a:r>
            <a:r>
              <a:rPr lang="pl-PL" dirty="0">
                <a:latin typeface="Times New Roman" panose="02020603050405020304" pitchFamily="18" charset="0"/>
                <a:cs typeface="Times New Roman" panose="02020603050405020304" pitchFamily="18" charset="0"/>
              </a:rPr>
              <a:t>.</a:t>
            </a:r>
          </a:p>
          <a:p>
            <a:r>
              <a:rPr lang="pl-PL" dirty="0">
                <a:latin typeface="Times New Roman" panose="02020603050405020304" pitchFamily="18" charset="0"/>
                <a:cs typeface="Times New Roman" panose="02020603050405020304" pitchFamily="18" charset="0"/>
              </a:rPr>
              <a:t>Sigma.js, a </a:t>
            </a:r>
            <a:r>
              <a:rPr lang="pl-PL" dirty="0" err="1">
                <a:latin typeface="Times New Roman" panose="02020603050405020304" pitchFamily="18" charset="0"/>
                <a:cs typeface="Times New Roman" panose="02020603050405020304" pitchFamily="18" charset="0"/>
              </a:rPr>
              <a:t>canvas-based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graphing</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library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is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used</a:t>
            </a:r>
            <a:r>
              <a:rPr lang="pl-PL" dirty="0">
                <a:latin typeface="Times New Roman" panose="02020603050405020304" pitchFamily="18" charset="0"/>
                <a:cs typeface="Times New Roman" panose="02020603050405020304" pitchFamily="18" charset="0"/>
              </a:rPr>
              <a:t> for 2D network </a:t>
            </a:r>
            <a:r>
              <a:rPr lang="pl-PL" dirty="0" err="1">
                <a:latin typeface="Times New Roman" panose="02020603050405020304" pitchFamily="18" charset="0"/>
                <a:cs typeface="Times New Roman" panose="02020603050405020304" pitchFamily="18" charset="0"/>
              </a:rPr>
              <a:t>visualization</a:t>
            </a:r>
            <a:endParaRPr lang="pl-PL" dirty="0">
              <a:latin typeface="Times New Roman" panose="02020603050405020304" pitchFamily="18" charset="0"/>
              <a:cs typeface="Times New Roman" panose="02020603050405020304" pitchFamily="18" charset="0"/>
            </a:endParaRPr>
          </a:p>
        </p:txBody>
      </p:sp>
      <p:pic>
        <p:nvPicPr>
          <p:cNvPr id="7" name="Obraz 6">
            <a:extLst>
              <a:ext uri="{FF2B5EF4-FFF2-40B4-BE49-F238E27FC236}">
                <a16:creationId xmlns:a16="http://schemas.microsoft.com/office/drawing/2014/main" id="{49315039-0606-4848-A2B3-30B21D678F22}"/>
              </a:ext>
            </a:extLst>
          </p:cNvPr>
          <p:cNvPicPr>
            <a:picLocks noChangeAspect="1"/>
          </p:cNvPicPr>
          <p:nvPr/>
        </p:nvPicPr>
        <p:blipFill>
          <a:blip r:embed="rId2"/>
          <a:stretch>
            <a:fillRect/>
          </a:stretch>
        </p:blipFill>
        <p:spPr>
          <a:xfrm>
            <a:off x="8040028" y="1825625"/>
            <a:ext cx="3910878" cy="3604714"/>
          </a:xfrm>
          <a:prstGeom prst="rect">
            <a:avLst/>
          </a:prstGeom>
        </p:spPr>
      </p:pic>
    </p:spTree>
    <p:extLst>
      <p:ext uri="{BB962C8B-B14F-4D97-AF65-F5344CB8AC3E}">
        <p14:creationId xmlns:p14="http://schemas.microsoft.com/office/powerpoint/2010/main" val="397134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17D2F3-6BE5-DBA1-AF43-414D181E6F35}"/>
              </a:ext>
            </a:extLst>
          </p:cNvPr>
          <p:cNvSpPr>
            <a:spLocks noGrp="1"/>
          </p:cNvSpPr>
          <p:nvPr>
            <p:ph type="title"/>
          </p:nvPr>
        </p:nvSpPr>
        <p:spPr/>
        <p:txBody>
          <a:bodyPr/>
          <a:lstStyle/>
          <a:p>
            <a:r>
              <a:rPr lang="pl-PL" dirty="0">
                <a:latin typeface="Times New Roman" panose="02020603050405020304" pitchFamily="18" charset="0"/>
                <a:cs typeface="Times New Roman" panose="02020603050405020304" pitchFamily="18" charset="0"/>
              </a:rPr>
              <a:t>3D </a:t>
            </a:r>
            <a:r>
              <a:rPr lang="pl-PL" dirty="0" err="1">
                <a:latin typeface="Times New Roman" panose="02020603050405020304" pitchFamily="18" charset="0"/>
                <a:cs typeface="Times New Roman" panose="02020603050405020304" pitchFamily="18" charset="0"/>
              </a:rPr>
              <a:t>visualization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technologies</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30AEACBB-B840-F8E1-EC0E-AF90DA90B96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 WebGL</a:t>
            </a:r>
            <a:r>
              <a:rPr lang="pl-PL" dirty="0">
                <a:latin typeface="Times New Roman" panose="02020603050405020304" pitchFamily="18" charset="0"/>
                <a:cs typeface="Times New Roman" panose="02020603050405020304" pitchFamily="18" charset="0"/>
              </a:rPr>
              <a:t>:</a:t>
            </a:r>
          </a:p>
          <a:p>
            <a:pPr marL="0" indent="0">
              <a:lnSpc>
                <a:spcPct val="100000"/>
              </a:lnSpc>
              <a:buNone/>
            </a:pPr>
            <a:r>
              <a:rPr lang="pl-PL"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JavaScript API allowing the rendering of 3D graphics in web</a:t>
            </a:r>
            <a:r>
              <a:rPr lang="pl-PL"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browser without plug-ins</a:t>
            </a:r>
            <a:endParaRPr lang="pl-PL" dirty="0">
              <a:latin typeface="Times New Roman" panose="02020603050405020304" pitchFamily="18" charset="0"/>
              <a:cs typeface="Times New Roman" panose="02020603050405020304" pitchFamily="18" charset="0"/>
            </a:endParaRPr>
          </a:p>
          <a:p>
            <a:pPr marL="0" indent="0">
              <a:buNone/>
            </a:pPr>
            <a:r>
              <a:rPr lang="pl-PL"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High performance, GPU accelerated</a:t>
            </a:r>
            <a:endParaRPr lang="pl-PL" dirty="0">
              <a:latin typeface="Times New Roman" panose="02020603050405020304" pitchFamily="18" charset="0"/>
              <a:cs typeface="Times New Roman" panose="02020603050405020304" pitchFamily="18" charset="0"/>
            </a:endParaRPr>
          </a:p>
          <a:p>
            <a:r>
              <a:rPr lang="pl-PL"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Three.js</a:t>
            </a:r>
            <a:endParaRPr lang="pl-PL" dirty="0">
              <a:latin typeface="Times New Roman" panose="02020603050405020304" pitchFamily="18" charset="0"/>
              <a:cs typeface="Times New Roman" panose="02020603050405020304" pitchFamily="18" charset="0"/>
            </a:endParaRPr>
          </a:p>
          <a:p>
            <a:pPr marL="0" indent="0">
              <a:buNone/>
            </a:pPr>
            <a:r>
              <a:rPr lang="pl-PL"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Framework interfacing with WebGL to display 3D graphics</a:t>
            </a:r>
            <a:endParaRPr lang="pl-PL" dirty="0">
              <a:latin typeface="Times New Roman" panose="02020603050405020304" pitchFamily="18" charset="0"/>
              <a:cs typeface="Times New Roman" panose="02020603050405020304" pitchFamily="18" charset="0"/>
            </a:endParaRPr>
          </a:p>
          <a:p>
            <a:pPr marL="0" indent="0">
              <a:buNone/>
            </a:pPr>
            <a:r>
              <a:rPr lang="pl-PL"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Abstract away the difficulties of WebGL.</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327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1FB274D-6925-C620-2215-42301B2FB396}"/>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Databases</a:t>
            </a:r>
          </a:p>
        </p:txBody>
      </p:sp>
      <p:pic>
        <p:nvPicPr>
          <p:cNvPr id="5" name="Symbol zastępczy zawartości 4">
            <a:extLst>
              <a:ext uri="{FF2B5EF4-FFF2-40B4-BE49-F238E27FC236}">
                <a16:creationId xmlns:a16="http://schemas.microsoft.com/office/drawing/2014/main" id="{87FD5846-8E31-B8FC-6D20-37017A4501EB}"/>
              </a:ext>
            </a:extLst>
          </p:cNvPr>
          <p:cNvPicPr>
            <a:picLocks noGrp="1" noChangeAspect="1"/>
          </p:cNvPicPr>
          <p:nvPr>
            <p:ph idx="1"/>
          </p:nvPr>
        </p:nvPicPr>
        <p:blipFill>
          <a:blip r:embed="rId2"/>
          <a:stretch>
            <a:fillRect/>
          </a:stretch>
        </p:blipFill>
        <p:spPr>
          <a:xfrm>
            <a:off x="1072731" y="1690688"/>
            <a:ext cx="9716865" cy="4568253"/>
          </a:xfrm>
        </p:spPr>
      </p:pic>
    </p:spTree>
    <p:extLst>
      <p:ext uri="{BB962C8B-B14F-4D97-AF65-F5344CB8AC3E}">
        <p14:creationId xmlns:p14="http://schemas.microsoft.com/office/powerpoint/2010/main" val="66001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a:extLst>
              <a:ext uri="{FF2B5EF4-FFF2-40B4-BE49-F238E27FC236}">
                <a16:creationId xmlns:a16="http://schemas.microsoft.com/office/drawing/2014/main" id="{69D3582C-7DA6-A1C7-73A0-C819073C2B6F}"/>
              </a:ext>
            </a:extLst>
          </p:cNvPr>
          <p:cNvPicPr>
            <a:picLocks noGrp="1" noChangeAspect="1"/>
          </p:cNvPicPr>
          <p:nvPr>
            <p:ph idx="1"/>
          </p:nvPr>
        </p:nvPicPr>
        <p:blipFill>
          <a:blip r:embed="rId2"/>
          <a:stretch>
            <a:fillRect/>
          </a:stretch>
        </p:blipFill>
        <p:spPr>
          <a:xfrm>
            <a:off x="2590496" y="1325697"/>
            <a:ext cx="7011008" cy="4206605"/>
          </a:xfrm>
        </p:spPr>
      </p:pic>
    </p:spTree>
    <p:extLst>
      <p:ext uri="{BB962C8B-B14F-4D97-AF65-F5344CB8AC3E}">
        <p14:creationId xmlns:p14="http://schemas.microsoft.com/office/powerpoint/2010/main" val="2993586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D9439F-B7D4-060B-C19C-E822225ED196}"/>
              </a:ext>
            </a:extLst>
          </p:cNvPr>
          <p:cNvSpPr>
            <a:spLocks noGrp="1"/>
          </p:cNvSpPr>
          <p:nvPr>
            <p:ph type="title"/>
          </p:nvPr>
        </p:nvSpPr>
        <p:spPr/>
        <p:txBody>
          <a:bodyPr/>
          <a:lstStyle/>
          <a:p>
            <a:pPr algn="ctr"/>
            <a:r>
              <a:rPr lang="pl-PL">
                <a:latin typeface="Times New Roman" panose="02020603050405020304" pitchFamily="18" charset="0"/>
                <a:cs typeface="Times New Roman" panose="02020603050405020304" pitchFamily="18" charset="0"/>
              </a:rPr>
              <a:t>Use cases</a:t>
            </a:r>
            <a:endParaRPr lang="pl-PL" dirty="0">
              <a:latin typeface="Times New Roman" panose="02020603050405020304" pitchFamily="18" charset="0"/>
              <a:cs typeface="Times New Roman" panose="02020603050405020304" pitchFamily="18" charset="0"/>
            </a:endParaRPr>
          </a:p>
        </p:txBody>
      </p:sp>
      <p:sp>
        <p:nvSpPr>
          <p:cNvPr id="12" name="Symbol zastępczy zawartości 11">
            <a:extLst>
              <a:ext uri="{FF2B5EF4-FFF2-40B4-BE49-F238E27FC236}">
                <a16:creationId xmlns:a16="http://schemas.microsoft.com/office/drawing/2014/main" id="{99EF65D2-9596-642F-6B94-2ACCB3DE35A7}"/>
              </a:ext>
            </a:extLst>
          </p:cNvPr>
          <p:cNvSpPr>
            <a:spLocks noGrp="1"/>
          </p:cNvSpPr>
          <p:nvPr>
            <p:ph idx="1"/>
          </p:nvPr>
        </p:nvSpPr>
        <p:spPr>
          <a:xfrm>
            <a:off x="838200" y="1513391"/>
            <a:ext cx="10515600" cy="4764746"/>
          </a:xfrm>
        </p:spPr>
        <p:txBody>
          <a:bodyPr>
            <a:noAutofit/>
          </a:bodyPr>
          <a:lstStyle/>
          <a:p>
            <a:pPr>
              <a:lnSpc>
                <a:spcPct val="120000"/>
              </a:lnSpc>
            </a:pPr>
            <a:r>
              <a:rPr lang="pl-PL" sz="2100" b="0" i="0" dirty="0">
                <a:effectLst/>
                <a:latin typeface="Times New Roman" panose="02020603050405020304" pitchFamily="18" charset="0"/>
                <a:cs typeface="Times New Roman" panose="02020603050405020304" pitchFamily="18" charset="0"/>
              </a:rPr>
              <a:t>Protein </a:t>
            </a:r>
            <a:r>
              <a:rPr lang="pl-PL" sz="2100" b="0" i="0" dirty="0" err="1">
                <a:effectLst/>
                <a:latin typeface="Times New Roman" panose="02020603050405020304" pitchFamily="18" charset="0"/>
                <a:cs typeface="Times New Roman" panose="02020603050405020304" pitchFamily="18" charset="0"/>
              </a:rPr>
              <a:t>interaction</a:t>
            </a:r>
            <a:r>
              <a:rPr lang="pl-PL" sz="2100" b="0" i="0" dirty="0">
                <a:effectLst/>
                <a:latin typeface="Times New Roman" panose="02020603050405020304" pitchFamily="18" charset="0"/>
                <a:cs typeface="Times New Roman" panose="02020603050405020304" pitchFamily="18" charset="0"/>
              </a:rPr>
              <a:t> </a:t>
            </a:r>
            <a:r>
              <a:rPr lang="pl-PL" sz="2100" b="0" i="0" dirty="0" err="1">
                <a:effectLst/>
                <a:latin typeface="Times New Roman" panose="02020603050405020304" pitchFamily="18" charset="0"/>
                <a:cs typeface="Times New Roman" panose="02020603050405020304" pitchFamily="18" charset="0"/>
              </a:rPr>
              <a:t>analysis</a:t>
            </a:r>
            <a:r>
              <a:rPr lang="pl-PL" sz="2100" b="0" i="0" dirty="0">
                <a:effectLst/>
                <a:latin typeface="Times New Roman" panose="02020603050405020304" pitchFamily="18" charset="0"/>
                <a:cs typeface="Times New Roman" panose="02020603050405020304" pitchFamily="18" charset="0"/>
              </a:rPr>
              <a:t>: </a:t>
            </a:r>
            <a:r>
              <a:rPr lang="en-US" sz="2100" b="0" i="0" dirty="0">
                <a:effectLst/>
                <a:latin typeface="Times New Roman" panose="02020603050405020304" pitchFamily="18" charset="0"/>
                <a:cs typeface="Times New Roman" panose="02020603050405020304" pitchFamily="18" charset="0"/>
              </a:rPr>
              <a:t>crucial for studying biological processes such metabolic reactions.</a:t>
            </a:r>
            <a:endParaRPr lang="pl-PL" sz="2100" b="0" i="0" dirty="0">
              <a:effectLst/>
              <a:latin typeface="Times New Roman" panose="02020603050405020304" pitchFamily="18" charset="0"/>
              <a:cs typeface="Times New Roman" panose="02020603050405020304" pitchFamily="18" charset="0"/>
            </a:endParaRPr>
          </a:p>
          <a:p>
            <a:pPr>
              <a:lnSpc>
                <a:spcPct val="120000"/>
              </a:lnSpc>
            </a:pPr>
            <a:r>
              <a:rPr lang="en-US" sz="2100" b="0" i="0" dirty="0">
                <a:effectLst/>
                <a:latin typeface="Times New Roman" panose="02020603050405020304" pitchFamily="18" charset="0"/>
                <a:cs typeface="Times New Roman" panose="02020603050405020304" pitchFamily="18" charset="0"/>
              </a:rPr>
              <a:t>Metabolic pathway analysis: </a:t>
            </a:r>
            <a:r>
              <a:rPr lang="pl-PL" sz="2100" dirty="0" err="1">
                <a:latin typeface="Times New Roman" panose="02020603050405020304" pitchFamily="18" charset="0"/>
                <a:cs typeface="Times New Roman" panose="02020603050405020304" pitchFamily="18" charset="0"/>
              </a:rPr>
              <a:t>helps</a:t>
            </a:r>
            <a:r>
              <a:rPr lang="pl-PL" sz="2100" dirty="0">
                <a:latin typeface="Times New Roman" panose="02020603050405020304" pitchFamily="18" charset="0"/>
                <a:cs typeface="Times New Roman" panose="02020603050405020304" pitchFamily="18" charset="0"/>
              </a:rPr>
              <a:t> </a:t>
            </a:r>
            <a:r>
              <a:rPr lang="pl-PL" sz="2100" dirty="0" err="1">
                <a:latin typeface="Times New Roman" panose="02020603050405020304" pitchFamily="18" charset="0"/>
                <a:cs typeface="Times New Roman" panose="02020603050405020304" pitchFamily="18" charset="0"/>
              </a:rPr>
              <a:t>identify</a:t>
            </a:r>
            <a:r>
              <a:rPr lang="pl-PL" sz="2100" dirty="0">
                <a:latin typeface="Times New Roman" panose="02020603050405020304" pitchFamily="18" charset="0"/>
                <a:cs typeface="Times New Roman" panose="02020603050405020304" pitchFamily="18" charset="0"/>
              </a:rPr>
              <a:t> </a:t>
            </a:r>
            <a:r>
              <a:rPr lang="pl-PL" sz="2100" dirty="0" err="1">
                <a:latin typeface="Times New Roman" panose="02020603050405020304" pitchFamily="18" charset="0"/>
                <a:cs typeface="Times New Roman" panose="02020603050405020304" pitchFamily="18" charset="0"/>
              </a:rPr>
              <a:t>conditions</a:t>
            </a:r>
            <a:r>
              <a:rPr lang="pl-PL" sz="2100" dirty="0">
                <a:latin typeface="Times New Roman" panose="02020603050405020304" pitchFamily="18" charset="0"/>
                <a:cs typeface="Times New Roman" panose="02020603050405020304" pitchFamily="18" charset="0"/>
              </a:rPr>
              <a:t> </a:t>
            </a:r>
            <a:r>
              <a:rPr lang="pl-PL" sz="2100" dirty="0" err="1">
                <a:latin typeface="Times New Roman" panose="02020603050405020304" pitchFamily="18" charset="0"/>
                <a:cs typeface="Times New Roman" panose="02020603050405020304" pitchFamily="18" charset="0"/>
              </a:rPr>
              <a:t>that</a:t>
            </a:r>
            <a:r>
              <a:rPr lang="pl-PL" sz="2100" dirty="0">
                <a:latin typeface="Times New Roman" panose="02020603050405020304" pitchFamily="18" charset="0"/>
                <a:cs typeface="Times New Roman" panose="02020603050405020304" pitchFamily="18" charset="0"/>
              </a:rPr>
              <a:t> </a:t>
            </a:r>
            <a:r>
              <a:rPr lang="pl-PL" sz="2100" dirty="0" err="1">
                <a:latin typeface="Times New Roman" panose="02020603050405020304" pitchFamily="18" charset="0"/>
                <a:cs typeface="Times New Roman" panose="02020603050405020304" pitchFamily="18" charset="0"/>
              </a:rPr>
              <a:t>may</a:t>
            </a:r>
            <a:r>
              <a:rPr lang="pl-PL" sz="2100" dirty="0">
                <a:latin typeface="Times New Roman" panose="02020603050405020304" pitchFamily="18" charset="0"/>
                <a:cs typeface="Times New Roman" panose="02020603050405020304" pitchFamily="18" charset="0"/>
              </a:rPr>
              <a:t> </a:t>
            </a:r>
            <a:r>
              <a:rPr lang="pl-PL" sz="2100" dirty="0" err="1">
                <a:latin typeface="Times New Roman" panose="02020603050405020304" pitchFamily="18" charset="0"/>
                <a:cs typeface="Times New Roman" panose="02020603050405020304" pitchFamily="18" charset="0"/>
              </a:rPr>
              <a:t>lead</a:t>
            </a:r>
            <a:r>
              <a:rPr lang="pl-PL" sz="2100" dirty="0">
                <a:latin typeface="Times New Roman" panose="02020603050405020304" pitchFamily="18" charset="0"/>
                <a:cs typeface="Times New Roman" panose="02020603050405020304" pitchFamily="18" charset="0"/>
              </a:rPr>
              <a:t> to</a:t>
            </a:r>
            <a:r>
              <a:rPr lang="en-US" sz="2100" b="0" i="0" dirty="0">
                <a:effectLst/>
                <a:latin typeface="Times New Roman" panose="02020603050405020304" pitchFamily="18" charset="0"/>
                <a:cs typeface="Times New Roman" panose="02020603050405020304" pitchFamily="18" charset="0"/>
              </a:rPr>
              <a:t> metabolic disorders or cancer</a:t>
            </a:r>
            <a:r>
              <a:rPr lang="pl-PL" sz="2100" b="0" i="0" dirty="0">
                <a:effectLst/>
                <a:latin typeface="Times New Roman" panose="02020603050405020304" pitchFamily="18" charset="0"/>
                <a:cs typeface="Times New Roman" panose="02020603050405020304" pitchFamily="18" charset="0"/>
              </a:rPr>
              <a:t>.</a:t>
            </a:r>
            <a:endParaRPr lang="en-US" sz="2100" b="0" i="0" dirty="0">
              <a:effectLst/>
              <a:latin typeface="Times New Roman" panose="02020603050405020304" pitchFamily="18" charset="0"/>
              <a:cs typeface="Times New Roman" panose="02020603050405020304" pitchFamily="18" charset="0"/>
            </a:endParaRPr>
          </a:p>
          <a:p>
            <a:pPr>
              <a:lnSpc>
                <a:spcPct val="120000"/>
              </a:lnSpc>
            </a:pPr>
            <a:r>
              <a:rPr lang="en-US" sz="2100" b="0" i="0" dirty="0">
                <a:effectLst/>
                <a:latin typeface="Times New Roman" panose="02020603050405020304" pitchFamily="18" charset="0"/>
                <a:cs typeface="Times New Roman" panose="02020603050405020304" pitchFamily="18" charset="0"/>
              </a:rPr>
              <a:t>Gene expression analysis: It can assist in identifying biomarkers that can be used for disease diagnosis or predicting treatment response.</a:t>
            </a:r>
          </a:p>
          <a:p>
            <a:pPr>
              <a:lnSpc>
                <a:spcPct val="120000"/>
              </a:lnSpc>
            </a:pPr>
            <a:r>
              <a:rPr lang="en-US" sz="2100" b="0" i="0" dirty="0">
                <a:effectLst/>
                <a:latin typeface="Times New Roman" panose="02020603050405020304" pitchFamily="18" charset="0"/>
                <a:cs typeface="Times New Roman" panose="02020603050405020304" pitchFamily="18" charset="0"/>
              </a:rPr>
              <a:t>Multi-omics data analysis: This allows for a more holistic view of biological processes and their interrelationships.</a:t>
            </a:r>
          </a:p>
          <a:p>
            <a:pPr>
              <a:lnSpc>
                <a:spcPct val="120000"/>
              </a:lnSpc>
            </a:pPr>
            <a:r>
              <a:rPr lang="pl-PL" sz="2100" b="0" i="0" dirty="0">
                <a:effectLst/>
                <a:latin typeface="Times New Roman" panose="02020603050405020304" pitchFamily="18" charset="0"/>
                <a:cs typeface="Times New Roman" panose="02020603050405020304" pitchFamily="18" charset="0"/>
              </a:rPr>
              <a:t>It </a:t>
            </a:r>
            <a:r>
              <a:rPr lang="pl-PL" sz="2100" b="0" i="0" dirty="0" err="1">
                <a:effectLst/>
                <a:latin typeface="Times New Roman" panose="02020603050405020304" pitchFamily="18" charset="0"/>
                <a:cs typeface="Times New Roman" panose="02020603050405020304" pitchFamily="18" charset="0"/>
              </a:rPr>
              <a:t>can</a:t>
            </a:r>
            <a:r>
              <a:rPr lang="pl-PL" sz="2100" b="0" i="0" dirty="0">
                <a:effectLst/>
                <a:latin typeface="Times New Roman" panose="02020603050405020304" pitchFamily="18" charset="0"/>
                <a:cs typeface="Times New Roman" panose="02020603050405020304" pitchFamily="18" charset="0"/>
              </a:rPr>
              <a:t> </a:t>
            </a:r>
            <a:r>
              <a:rPr lang="en-US" sz="2100" b="0" i="0" dirty="0">
                <a:effectLst/>
                <a:latin typeface="Times New Roman" panose="02020603050405020304" pitchFamily="18" charset="0"/>
                <a:cs typeface="Times New Roman" panose="02020603050405020304" pitchFamily="18" charset="0"/>
              </a:rPr>
              <a:t>aid in identifying new protein-protein or gene-gene interactions that may lead to the discovery of novel biological mechanisms.</a:t>
            </a:r>
            <a:endParaRPr lang="pl-PL"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910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E3D551-BA5E-7ACF-D854-CC1AAE0BE792}"/>
              </a:ext>
            </a:extLst>
          </p:cNvPr>
          <p:cNvSpPr>
            <a:spLocks noGrp="1"/>
          </p:cNvSpPr>
          <p:nvPr>
            <p:ph type="title"/>
          </p:nvPr>
        </p:nvSpPr>
        <p:spPr>
          <a:xfrm>
            <a:off x="838200" y="2766218"/>
            <a:ext cx="10515600" cy="1325563"/>
          </a:xfrm>
        </p:spPr>
        <p:txBody>
          <a:bodyPr/>
          <a:lstStyle/>
          <a:p>
            <a:pPr algn="ctr"/>
            <a:r>
              <a:rPr lang="pl-PL" dirty="0" err="1">
                <a:latin typeface="Times New Roman" panose="02020603050405020304" pitchFamily="18" charset="0"/>
                <a:cs typeface="Times New Roman" panose="02020603050405020304" pitchFamily="18" charset="0"/>
              </a:rPr>
              <a:t>Summary</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3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244A39-57D8-8E33-EDFF-18971F5440C9}"/>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OmicsNetR</a:t>
            </a:r>
            <a:endParaRPr lang="pl-PL" dirty="0">
              <a:latin typeface="Times New Roman" panose="02020603050405020304" pitchFamily="18" charset="0"/>
              <a:cs typeface="Times New Roman" panose="02020603050405020304" pitchFamily="18" charset="0"/>
            </a:endParaRPr>
          </a:p>
        </p:txBody>
      </p:sp>
      <p:grpSp>
        <p:nvGrpSpPr>
          <p:cNvPr id="10" name="Grupa 9">
            <a:extLst>
              <a:ext uri="{FF2B5EF4-FFF2-40B4-BE49-F238E27FC236}">
                <a16:creationId xmlns:a16="http://schemas.microsoft.com/office/drawing/2014/main" id="{E011FB2D-B0C7-66DD-CC41-DEEC7F948481}"/>
              </a:ext>
            </a:extLst>
          </p:cNvPr>
          <p:cNvGrpSpPr/>
          <p:nvPr/>
        </p:nvGrpSpPr>
        <p:grpSpPr>
          <a:xfrm>
            <a:off x="7044618" y="1770426"/>
            <a:ext cx="3633245" cy="4619050"/>
            <a:chOff x="1553497" y="1873825"/>
            <a:chExt cx="3633245" cy="4619050"/>
          </a:xfrm>
        </p:grpSpPr>
        <p:pic>
          <p:nvPicPr>
            <p:cNvPr id="5" name="Symbol zastępczy zawartości 4">
              <a:extLst>
                <a:ext uri="{FF2B5EF4-FFF2-40B4-BE49-F238E27FC236}">
                  <a16:creationId xmlns:a16="http://schemas.microsoft.com/office/drawing/2014/main" id="{BEDD19AC-AB03-BE18-F3AA-669442D341C2}"/>
                </a:ext>
              </a:extLst>
            </p:cNvPr>
            <p:cNvPicPr>
              <a:picLocks noGrp="1" noChangeAspect="1"/>
            </p:cNvPicPr>
            <p:nvPr>
              <p:ph idx="1"/>
            </p:nvPr>
          </p:nvPicPr>
          <p:blipFill>
            <a:blip r:embed="rId2"/>
            <a:stretch>
              <a:fillRect/>
            </a:stretch>
          </p:blipFill>
          <p:spPr>
            <a:xfrm>
              <a:off x="1553497" y="1873825"/>
              <a:ext cx="1824726" cy="4619050"/>
            </a:xfrm>
          </p:spPr>
        </p:pic>
        <p:pic>
          <p:nvPicPr>
            <p:cNvPr id="7" name="Obraz 6">
              <a:extLst>
                <a:ext uri="{FF2B5EF4-FFF2-40B4-BE49-F238E27FC236}">
                  <a16:creationId xmlns:a16="http://schemas.microsoft.com/office/drawing/2014/main" id="{FF29A6B0-034E-5927-71BD-CA266404D5F8}"/>
                </a:ext>
              </a:extLst>
            </p:cNvPr>
            <p:cNvPicPr>
              <a:picLocks noChangeAspect="1"/>
            </p:cNvPicPr>
            <p:nvPr/>
          </p:nvPicPr>
          <p:blipFill>
            <a:blip r:embed="rId3"/>
            <a:stretch>
              <a:fillRect/>
            </a:stretch>
          </p:blipFill>
          <p:spPr>
            <a:xfrm>
              <a:off x="3761679" y="3062594"/>
              <a:ext cx="1425063" cy="2034716"/>
            </a:xfrm>
            <a:prstGeom prst="rect">
              <a:avLst/>
            </a:prstGeom>
          </p:spPr>
        </p:pic>
      </p:grpSp>
      <p:pic>
        <p:nvPicPr>
          <p:cNvPr id="9" name="Obraz 8">
            <a:extLst>
              <a:ext uri="{FF2B5EF4-FFF2-40B4-BE49-F238E27FC236}">
                <a16:creationId xmlns:a16="http://schemas.microsoft.com/office/drawing/2014/main" id="{A3952A0D-BC0B-8328-6CBC-DA6D206CA7AF}"/>
              </a:ext>
            </a:extLst>
          </p:cNvPr>
          <p:cNvPicPr>
            <a:picLocks noChangeAspect="1"/>
          </p:cNvPicPr>
          <p:nvPr/>
        </p:nvPicPr>
        <p:blipFill>
          <a:blip r:embed="rId4"/>
          <a:stretch>
            <a:fillRect/>
          </a:stretch>
        </p:blipFill>
        <p:spPr>
          <a:xfrm>
            <a:off x="1514137" y="2667860"/>
            <a:ext cx="4495084" cy="2824183"/>
          </a:xfrm>
          <a:prstGeom prst="rect">
            <a:avLst/>
          </a:prstGeom>
        </p:spPr>
      </p:pic>
    </p:spTree>
    <p:extLst>
      <p:ext uri="{BB962C8B-B14F-4D97-AF65-F5344CB8AC3E}">
        <p14:creationId xmlns:p14="http://schemas.microsoft.com/office/powerpoint/2010/main" val="110039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5D6F41-DA2C-6CD2-06A1-C0BC781B9E2F}"/>
              </a:ext>
            </a:extLst>
          </p:cNvPr>
          <p:cNvSpPr>
            <a:spLocks noGrp="1"/>
          </p:cNvSpPr>
          <p:nvPr>
            <p:ph type="title"/>
          </p:nvPr>
        </p:nvSpPr>
        <p:spPr/>
        <p:txBody>
          <a:bodyPr/>
          <a:lstStyle/>
          <a:p>
            <a:pPr algn="ctr"/>
            <a:r>
              <a:rPr lang="pl-PL" dirty="0" err="1">
                <a:latin typeface="Times New Roman" panose="02020603050405020304" pitchFamily="18" charset="0"/>
                <a:cs typeface="Times New Roman" panose="02020603050405020304" pitchFamily="18" charset="0"/>
              </a:rPr>
              <a:t>OmicsNet</a:t>
            </a:r>
            <a:endParaRPr lang="pl-PL" dirty="0">
              <a:latin typeface="Times New Roman" panose="02020603050405020304" pitchFamily="18" charset="0"/>
              <a:cs typeface="Times New Roman" panose="02020603050405020304" pitchFamily="18" charset="0"/>
            </a:endParaRPr>
          </a:p>
        </p:txBody>
      </p:sp>
      <p:pic>
        <p:nvPicPr>
          <p:cNvPr id="2050" name="Picture 2" descr="OmicsNet">
            <a:extLst>
              <a:ext uri="{FF2B5EF4-FFF2-40B4-BE49-F238E27FC236}">
                <a16:creationId xmlns:a16="http://schemas.microsoft.com/office/drawing/2014/main" id="{7319C76A-5DE2-A17A-16F1-98B39BD35F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5449" y="1549695"/>
            <a:ext cx="6601102" cy="494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67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690BEE-4944-BF4F-7896-74127053629D}"/>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How </a:t>
            </a:r>
            <a:r>
              <a:rPr lang="pl-PL" dirty="0" err="1">
                <a:latin typeface="Times New Roman" panose="02020603050405020304" pitchFamily="18" charset="0"/>
                <a:cs typeface="Times New Roman" panose="02020603050405020304" pitchFamily="18" charset="0"/>
              </a:rPr>
              <a:t>OmicsNet</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work</a:t>
            </a:r>
            <a:r>
              <a:rPr lang="pl-PL" dirty="0">
                <a:latin typeface="Times New Roman" panose="02020603050405020304" pitchFamily="18" charset="0"/>
                <a:cs typeface="Times New Roman" panose="02020603050405020304" pitchFamily="18" charset="0"/>
              </a:rPr>
              <a:t>?</a:t>
            </a:r>
          </a:p>
        </p:txBody>
      </p:sp>
      <p:pic>
        <p:nvPicPr>
          <p:cNvPr id="5" name="Symbol zastępczy zawartości 4">
            <a:extLst>
              <a:ext uri="{FF2B5EF4-FFF2-40B4-BE49-F238E27FC236}">
                <a16:creationId xmlns:a16="http://schemas.microsoft.com/office/drawing/2014/main" id="{75BCA1E7-C90B-226E-CF26-A9DAFA002A77}"/>
              </a:ext>
            </a:extLst>
          </p:cNvPr>
          <p:cNvPicPr>
            <a:picLocks noGrp="1" noChangeAspect="1"/>
          </p:cNvPicPr>
          <p:nvPr>
            <p:ph idx="1"/>
          </p:nvPr>
        </p:nvPicPr>
        <p:blipFill>
          <a:blip r:embed="rId3"/>
          <a:stretch>
            <a:fillRect/>
          </a:stretch>
        </p:blipFill>
        <p:spPr>
          <a:xfrm>
            <a:off x="425245" y="1824851"/>
            <a:ext cx="8977138" cy="3208298"/>
          </a:xfrm>
        </p:spPr>
      </p:pic>
      <p:sp>
        <p:nvSpPr>
          <p:cNvPr id="6" name="pole tekstowe 5">
            <a:extLst>
              <a:ext uri="{FF2B5EF4-FFF2-40B4-BE49-F238E27FC236}">
                <a16:creationId xmlns:a16="http://schemas.microsoft.com/office/drawing/2014/main" id="{D0E401C8-D675-4B87-C142-63C0E3B7097C}"/>
              </a:ext>
            </a:extLst>
          </p:cNvPr>
          <p:cNvSpPr txBox="1"/>
          <p:nvPr/>
        </p:nvSpPr>
        <p:spPr>
          <a:xfrm>
            <a:off x="1219200" y="5289755"/>
            <a:ext cx="9365369" cy="1200329"/>
          </a:xfrm>
          <a:prstGeom prst="rect">
            <a:avLst/>
          </a:prstGeom>
          <a:noFill/>
        </p:spPr>
        <p:txBody>
          <a:bodyPr wrap="square" rtlCol="0">
            <a:spAutoFit/>
          </a:bodyPr>
          <a:lstStyle/>
          <a:p>
            <a:r>
              <a:rPr lang="pl-PL" dirty="0">
                <a:latin typeface="Times New Roman" panose="02020603050405020304" pitchFamily="18" charset="0"/>
                <a:cs typeface="Times New Roman" panose="02020603050405020304" pitchFamily="18" charset="0"/>
              </a:rPr>
              <a:t>SNP – single </a:t>
            </a:r>
            <a:r>
              <a:rPr lang="pl-PL" dirty="0" err="1">
                <a:latin typeface="Times New Roman" panose="02020603050405020304" pitchFamily="18" charset="0"/>
                <a:cs typeface="Times New Roman" panose="02020603050405020304" pitchFamily="18" charset="0"/>
              </a:rPr>
              <a:t>nuclear</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polymorphism</a:t>
            </a:r>
            <a:endParaRPr lang="pl-PL" dirty="0">
              <a:latin typeface="Times New Roman" panose="02020603050405020304" pitchFamily="18" charset="0"/>
              <a:cs typeface="Times New Roman" panose="02020603050405020304" pitchFamily="18" charset="0"/>
            </a:endParaRPr>
          </a:p>
          <a:p>
            <a:r>
              <a:rPr lang="pl-PL" dirty="0">
                <a:latin typeface="Times New Roman" panose="02020603050405020304" pitchFamily="18" charset="0"/>
                <a:cs typeface="Times New Roman" panose="02020603050405020304" pitchFamily="18" charset="0"/>
              </a:rPr>
              <a:t>MS </a:t>
            </a:r>
            <a:r>
              <a:rPr lang="pl-PL" dirty="0" err="1">
                <a:latin typeface="Times New Roman" panose="02020603050405020304" pitchFamily="18" charset="0"/>
                <a:cs typeface="Times New Roman" panose="02020603050405020304" pitchFamily="18" charset="0"/>
              </a:rPr>
              <a:t>peaks</a:t>
            </a:r>
            <a:r>
              <a:rPr lang="pl-PL" dirty="0">
                <a:latin typeface="Times New Roman" panose="02020603050405020304" pitchFamily="18" charset="0"/>
                <a:cs typeface="Times New Roman" panose="02020603050405020304" pitchFamily="18" charset="0"/>
              </a:rPr>
              <a:t> – mass spectrum </a:t>
            </a:r>
            <a:r>
              <a:rPr lang="pl-PL" dirty="0" err="1">
                <a:latin typeface="Times New Roman" panose="02020603050405020304" pitchFamily="18" charset="0"/>
                <a:cs typeface="Times New Roman" panose="02020603050405020304" pitchFamily="18" charset="0"/>
              </a:rPr>
              <a:t>peaks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they</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concern</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heaviness</a:t>
            </a:r>
            <a:r>
              <a:rPr lang="pl-PL" dirty="0">
                <a:latin typeface="Times New Roman" panose="02020603050405020304" pitchFamily="18" charset="0"/>
                <a:cs typeface="Times New Roman" panose="02020603050405020304" pitchFamily="18" charset="0"/>
              </a:rPr>
              <a:t> of </a:t>
            </a:r>
            <a:r>
              <a:rPr lang="pl-PL" dirty="0" err="1">
                <a:latin typeface="Times New Roman" panose="02020603050405020304" pitchFamily="18" charset="0"/>
                <a:cs typeface="Times New Roman" panose="02020603050405020304" pitchFamily="18" charset="0"/>
              </a:rPr>
              <a:t>ions</a:t>
            </a:r>
            <a:endParaRPr lang="pl-PL" dirty="0">
              <a:latin typeface="Times New Roman" panose="02020603050405020304" pitchFamily="18" charset="0"/>
              <a:cs typeface="Times New Roman" panose="02020603050405020304" pitchFamily="18" charset="0"/>
            </a:endParaRPr>
          </a:p>
          <a:p>
            <a:r>
              <a:rPr lang="pl-PL" dirty="0" err="1">
                <a:latin typeface="Times New Roman" panose="02020603050405020304" pitchFamily="18" charset="0"/>
                <a:cs typeface="Times New Roman" panose="02020603050405020304" pitchFamily="18" charset="0"/>
              </a:rPr>
              <a:t>Microbial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taxa</a:t>
            </a:r>
            <a:r>
              <a:rPr lang="pl-PL" dirty="0">
                <a:latin typeface="Times New Roman" panose="02020603050405020304" pitchFamily="18" charset="0"/>
                <a:cs typeface="Times New Roman" panose="02020603050405020304" pitchFamily="18" charset="0"/>
              </a:rPr>
              <a:t> – </a:t>
            </a:r>
            <a:r>
              <a:rPr lang="pl-PL" dirty="0" err="1">
                <a:latin typeface="Times New Roman" panose="02020603050405020304" pitchFamily="18" charset="0"/>
                <a:cs typeface="Times New Roman" panose="02020603050405020304" pitchFamily="18" charset="0"/>
              </a:rPr>
              <a:t>specifies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how</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microorganisms</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can</a:t>
            </a:r>
            <a:r>
              <a:rPr lang="pl-PL" dirty="0">
                <a:latin typeface="Times New Roman" panose="02020603050405020304" pitchFamily="18" charset="0"/>
                <a:cs typeface="Times New Roman" panose="02020603050405020304" pitchFamily="18" charset="0"/>
              </a:rPr>
              <a:t> be </a:t>
            </a:r>
            <a:r>
              <a:rPr lang="pl-PL" dirty="0" err="1">
                <a:latin typeface="Times New Roman" panose="02020603050405020304" pitchFamily="18" charset="0"/>
                <a:cs typeface="Times New Roman" panose="02020603050405020304" pitchFamily="18" charset="0"/>
              </a:rPr>
              <a:t>grouped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together</a:t>
            </a:r>
            <a:endParaRPr lang="pl-PL" dirty="0">
              <a:latin typeface="Times New Roman" panose="02020603050405020304" pitchFamily="18" charset="0"/>
              <a:cs typeface="Times New Roman" panose="02020603050405020304" pitchFamily="18" charset="0"/>
            </a:endParaRPr>
          </a:p>
          <a:p>
            <a:endParaRPr lang="pl-PL" dirty="0">
              <a:latin typeface="Times New Roman" panose="02020603050405020304" pitchFamily="18" charset="0"/>
              <a:cs typeface="Times New Roman" panose="02020603050405020304" pitchFamily="18" charset="0"/>
            </a:endParaRPr>
          </a:p>
        </p:txBody>
      </p:sp>
      <p:sp>
        <p:nvSpPr>
          <p:cNvPr id="7" name="pole tekstowe 6">
            <a:extLst>
              <a:ext uri="{FF2B5EF4-FFF2-40B4-BE49-F238E27FC236}">
                <a16:creationId xmlns:a16="http://schemas.microsoft.com/office/drawing/2014/main" id="{BAA253CC-8CE6-8781-2FDD-D0DE7397A92E}"/>
              </a:ext>
            </a:extLst>
          </p:cNvPr>
          <p:cNvSpPr txBox="1"/>
          <p:nvPr/>
        </p:nvSpPr>
        <p:spPr>
          <a:xfrm>
            <a:off x="9478582" y="2690336"/>
            <a:ext cx="2288173" cy="1477328"/>
          </a:xfrm>
          <a:prstGeom prst="rect">
            <a:avLst/>
          </a:prstGeom>
          <a:noFill/>
        </p:spPr>
        <p:txBody>
          <a:bodyPr wrap="square" rtlCol="0">
            <a:spAutoFit/>
          </a:bodyPr>
          <a:lstStyle/>
          <a:p>
            <a:pPr algn="just"/>
            <a:r>
              <a:rPr lang="pl-PL" dirty="0" err="1">
                <a:latin typeface="Times New Roman" panose="02020603050405020304" pitchFamily="18" charset="0"/>
                <a:cs typeface="Times New Roman" panose="02020603050405020304" pitchFamily="18" charset="0"/>
              </a:rPr>
              <a:t>Goal</a:t>
            </a:r>
            <a:r>
              <a:rPr lang="pl-PL"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Link untargeted MS peaks, SNPs and microbial taxa to knowledge framework</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496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72FC91D-365B-327A-CE71-C21126D32C48}"/>
              </a:ext>
            </a:extLst>
          </p:cNvPr>
          <p:cNvSpPr>
            <a:spLocks noGrp="1"/>
          </p:cNvSpPr>
          <p:nvPr>
            <p:ph type="title"/>
          </p:nvPr>
        </p:nvSpPr>
        <p:spPr/>
        <p:txBody>
          <a:bodyPr/>
          <a:lstStyle/>
          <a:p>
            <a:r>
              <a:rPr lang="pl-PL" dirty="0" err="1">
                <a:latin typeface="Times New Roman" panose="02020603050405020304" pitchFamily="18" charset="0"/>
                <a:cs typeface="Times New Roman" panose="02020603050405020304" pitchFamily="18" charset="0"/>
              </a:rPr>
              <a:t>Mentioned</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biological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molecules</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59348016-BD78-2B57-3014-2D29D9981123}"/>
              </a:ext>
            </a:extLst>
          </p:cNvPr>
          <p:cNvSpPr>
            <a:spLocks noGrp="1"/>
          </p:cNvSpPr>
          <p:nvPr>
            <p:ph idx="1"/>
          </p:nvPr>
        </p:nvSpPr>
        <p:spPr/>
        <p:txBody>
          <a:bodyPr>
            <a:normAutofit/>
          </a:bodyPr>
          <a:lstStyle/>
          <a:p>
            <a:pPr>
              <a:lnSpc>
                <a:spcPct val="120000"/>
              </a:lnSpc>
            </a:pPr>
            <a:r>
              <a:rPr lang="en-US" sz="2400" dirty="0">
                <a:latin typeface="Times New Roman" panose="02020603050405020304" pitchFamily="18" charset="0"/>
                <a:cs typeface="Times New Roman" panose="02020603050405020304" pitchFamily="18" charset="0"/>
              </a:rPr>
              <a:t>Gene: A segment of DNA</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encodes</a:t>
            </a:r>
            <a:r>
              <a:rPr lang="pl-PL"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protein or RNA molecule.</a:t>
            </a:r>
          </a:p>
          <a:p>
            <a:pPr>
              <a:lnSpc>
                <a:spcPct val="120000"/>
              </a:lnSpc>
            </a:pPr>
            <a:r>
              <a:rPr lang="en-US" sz="2400" dirty="0">
                <a:latin typeface="Times New Roman" panose="02020603050405020304" pitchFamily="18" charset="0"/>
                <a:cs typeface="Times New Roman" panose="02020603050405020304" pitchFamily="18" charset="0"/>
              </a:rPr>
              <a:t>Protein: Complex</a:t>
            </a:r>
            <a:r>
              <a:rPr lang="pl-PL"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molecule</a:t>
            </a:r>
            <a:r>
              <a:rPr lang="pl-PL" sz="2400" dirty="0">
                <a:latin typeface="Times New Roman" panose="02020603050405020304" pitchFamily="18" charset="0"/>
                <a:cs typeface="Times New Roman" panose="02020603050405020304" pitchFamily="18" charset="0"/>
              </a:rPr>
              <a:t>.</a:t>
            </a:r>
          </a:p>
          <a:p>
            <a:pPr>
              <a:lnSpc>
                <a:spcPct val="120000"/>
              </a:lnSpc>
            </a:pPr>
            <a:r>
              <a:rPr lang="en-US" sz="2400" dirty="0">
                <a:latin typeface="Times New Roman" panose="02020603050405020304" pitchFamily="18" charset="0"/>
                <a:cs typeface="Times New Roman" panose="02020603050405020304" pitchFamily="18" charset="0"/>
              </a:rPr>
              <a:t>Transcription factor: A regulatory protein that binds to DNA sequences and controls the process of transcription.</a:t>
            </a:r>
          </a:p>
          <a:p>
            <a:pPr>
              <a:lnSpc>
                <a:spcPct val="120000"/>
              </a:lnSpc>
            </a:pPr>
            <a:r>
              <a:rPr lang="en-US" sz="2400" dirty="0">
                <a:latin typeface="Times New Roman" panose="02020603050405020304" pitchFamily="18" charset="0"/>
                <a:cs typeface="Times New Roman" panose="02020603050405020304" pitchFamily="18" charset="0"/>
              </a:rPr>
              <a:t>miRNA (microRNA): </a:t>
            </a:r>
            <a:r>
              <a:rPr lang="pl-PL" sz="2400"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lay a significant role in gene expression regulation</a:t>
            </a:r>
            <a:r>
              <a:rPr lang="pl-PL" sz="2400" dirty="0">
                <a:latin typeface="Times New Roman" panose="02020603050405020304" pitchFamily="18" charset="0"/>
                <a:cs typeface="Times New Roman" panose="02020603050405020304" pitchFamily="18" charset="0"/>
              </a:rPr>
              <a:t>.</a:t>
            </a:r>
          </a:p>
          <a:p>
            <a:pPr>
              <a:lnSpc>
                <a:spcPct val="120000"/>
              </a:lnSpc>
            </a:pPr>
            <a:r>
              <a:rPr lang="en-US" sz="2400" dirty="0">
                <a:latin typeface="Times New Roman" panose="02020603050405020304" pitchFamily="18" charset="0"/>
                <a:cs typeface="Times New Roman" panose="02020603050405020304" pitchFamily="18" charset="0"/>
              </a:rPr>
              <a:t>Metabolite: </a:t>
            </a:r>
            <a:r>
              <a:rPr lang="pl-PL" sz="2400" dirty="0">
                <a:latin typeface="Times New Roman" panose="02020603050405020304" pitchFamily="18" charset="0"/>
                <a:cs typeface="Times New Roman" panose="02020603050405020304" pitchFamily="18" charset="0"/>
              </a:rPr>
              <a:t>Products </a:t>
            </a:r>
            <a:r>
              <a:rPr lang="en-US" sz="2400" dirty="0">
                <a:latin typeface="Times New Roman" panose="02020603050405020304" pitchFamily="18" charset="0"/>
                <a:cs typeface="Times New Roman" panose="02020603050405020304" pitchFamily="18" charset="0"/>
              </a:rPr>
              <a:t>of metabolic processes in organisms</a:t>
            </a:r>
            <a:r>
              <a:rPr lang="pl-PL"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901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19800D-E076-5DBD-9CC4-B8A1712DE527}"/>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SNP</a:t>
            </a:r>
          </a:p>
        </p:txBody>
      </p:sp>
      <p:sp>
        <p:nvSpPr>
          <p:cNvPr id="3" name="Symbol zastępczy zawartości 2">
            <a:extLst>
              <a:ext uri="{FF2B5EF4-FFF2-40B4-BE49-F238E27FC236}">
                <a16:creationId xmlns:a16="http://schemas.microsoft.com/office/drawing/2014/main" id="{F2F59172-9F5C-E83C-D915-41DD78D68BF4}"/>
              </a:ext>
            </a:extLst>
          </p:cNvPr>
          <p:cNvSpPr>
            <a:spLocks noGrp="1"/>
          </p:cNvSpPr>
          <p:nvPr>
            <p:ph idx="1"/>
          </p:nvPr>
        </p:nvSpPr>
        <p:spPr>
          <a:xfrm>
            <a:off x="838200" y="1470025"/>
            <a:ext cx="10515600" cy="4667250"/>
          </a:xfrm>
        </p:spPr>
        <p:txBody>
          <a:bodyPr>
            <a:noAutofit/>
          </a:bodyPr>
          <a:lstStyle/>
          <a:p>
            <a:pPr algn="just">
              <a:lnSpc>
                <a:spcPct val="120000"/>
              </a:lnSpc>
            </a:pPr>
            <a:r>
              <a:rPr lang="en-US" sz="2400" b="0" i="0" dirty="0">
                <a:effectLst/>
                <a:latin typeface="Times New Roman" panose="02020603050405020304" pitchFamily="18" charset="0"/>
                <a:cs typeface="Times New Roman" panose="02020603050405020304" pitchFamily="18" charset="0"/>
              </a:rPr>
              <a:t>SNPs (Single Nucleotide Polymorphisms) are common genetic variations that occur within a population.</a:t>
            </a:r>
            <a:endParaRPr lang="pl-PL" sz="2400" b="0" i="0" dirty="0">
              <a:effectLst/>
              <a:latin typeface="Times New Roman" panose="02020603050405020304" pitchFamily="18" charset="0"/>
              <a:cs typeface="Times New Roman" panose="02020603050405020304" pitchFamily="18" charset="0"/>
            </a:endParaRPr>
          </a:p>
          <a:p>
            <a:pPr algn="just">
              <a:lnSpc>
                <a:spcPct val="120000"/>
              </a:lnSpc>
            </a:pPr>
            <a:r>
              <a:rPr lang="en-US" sz="2400" b="0" i="0" dirty="0">
                <a:effectLst/>
                <a:latin typeface="Times New Roman" panose="02020603050405020304" pitchFamily="18" charset="0"/>
                <a:cs typeface="Times New Roman" panose="02020603050405020304" pitchFamily="18" charset="0"/>
              </a:rPr>
              <a:t>In a SNP, the variation occurs when a single nucleotide (A, T, C, or G) is replaced by another nucleotide</a:t>
            </a:r>
            <a:r>
              <a:rPr lang="pl-PL" sz="2400" b="0" i="0" dirty="0">
                <a:effectLst/>
                <a:latin typeface="Times New Roman" panose="02020603050405020304" pitchFamily="18" charset="0"/>
                <a:cs typeface="Times New Roman" panose="02020603050405020304" pitchFamily="18" charset="0"/>
              </a:rPr>
              <a:t>.</a:t>
            </a:r>
          </a:p>
          <a:p>
            <a:pPr algn="just">
              <a:lnSpc>
                <a:spcPct val="120000"/>
              </a:lnSpc>
            </a:pPr>
            <a:r>
              <a:rPr lang="en-US" sz="2400" b="0" i="0" dirty="0">
                <a:effectLst/>
                <a:latin typeface="Times New Roman" panose="02020603050405020304" pitchFamily="18" charset="0"/>
                <a:cs typeface="Times New Roman" panose="02020603050405020304" pitchFamily="18" charset="0"/>
              </a:rPr>
              <a:t>They can have different effects on gene function and can be associated with various traits, diseases, and drug responses.</a:t>
            </a:r>
            <a:endParaRPr lang="pl-PL" sz="2400" b="0" i="0" dirty="0">
              <a:effectLst/>
              <a:latin typeface="Times New Roman" panose="02020603050405020304" pitchFamily="18" charset="0"/>
              <a:cs typeface="Times New Roman" panose="02020603050405020304" pitchFamily="18" charset="0"/>
            </a:endParaRPr>
          </a:p>
          <a:p>
            <a:pPr algn="just">
              <a:lnSpc>
                <a:spcPct val="120000"/>
              </a:lnSpc>
            </a:pPr>
            <a:r>
              <a:rPr lang="en-US" sz="2400" b="0" i="0" dirty="0">
                <a:effectLst/>
                <a:latin typeface="Times New Roman" panose="02020603050405020304" pitchFamily="18" charset="0"/>
                <a:cs typeface="Times New Roman" panose="02020603050405020304" pitchFamily="18" charset="0"/>
              </a:rPr>
              <a:t>Over the past two decades</a:t>
            </a:r>
            <a:r>
              <a:rPr lang="pl-PL" sz="2400" b="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extensive collections of SNPs</a:t>
            </a:r>
            <a:r>
              <a:rPr lang="pl-PL" sz="2400" b="0" i="0" dirty="0">
                <a:effectLst/>
                <a:latin typeface="Times New Roman" panose="02020603050405020304" pitchFamily="18" charset="0"/>
                <a:cs typeface="Times New Roman" panose="02020603050405020304" pitchFamily="18" charset="0"/>
              </a:rPr>
              <a:t> </a:t>
            </a:r>
            <a:r>
              <a:rPr lang="pl-PL" sz="2400" b="0" i="0" dirty="0" err="1">
                <a:effectLst/>
                <a:latin typeface="Times New Roman" panose="02020603050405020304" pitchFamily="18" charset="0"/>
                <a:cs typeface="Times New Roman" panose="02020603050405020304" pitchFamily="18" charset="0"/>
              </a:rPr>
              <a:t>were</a:t>
            </a:r>
            <a:r>
              <a:rPr lang="pl-PL" sz="2400" b="0" i="0" dirty="0">
                <a:effectLst/>
                <a:latin typeface="Times New Roman" panose="02020603050405020304" pitchFamily="18" charset="0"/>
                <a:cs typeface="Times New Roman" panose="02020603050405020304" pitchFamily="18" charset="0"/>
              </a:rPr>
              <a:t> </a:t>
            </a:r>
            <a:r>
              <a:rPr lang="pl-PL" sz="2400" b="0" i="0" dirty="0" err="1">
                <a:effectLst/>
                <a:latin typeface="Times New Roman" panose="02020603050405020304" pitchFamily="18" charset="0"/>
                <a:cs typeface="Times New Roman" panose="02020603050405020304" pitchFamily="18" charset="0"/>
              </a:rPr>
              <a:t>made</a:t>
            </a:r>
            <a:r>
              <a:rPr lang="pl-PL" sz="2400" b="0" i="0" dirty="0">
                <a:effectLst/>
                <a:latin typeface="Times New Roman" panose="02020603050405020304" pitchFamily="18" charset="0"/>
                <a:cs typeface="Times New Roman" panose="02020603050405020304" pitchFamily="18" charset="0"/>
              </a:rPr>
              <a:t>.</a:t>
            </a:r>
          </a:p>
          <a:p>
            <a:pPr algn="just">
              <a:lnSpc>
                <a:spcPct val="120000"/>
              </a:lnSpc>
            </a:pPr>
            <a:r>
              <a:rPr lang="pl-PL" sz="2400" dirty="0" err="1">
                <a:latin typeface="Times New Roman" panose="02020603050405020304" pitchFamily="18" charset="0"/>
                <a:cs typeface="Times New Roman" panose="02020603050405020304" pitchFamily="18" charset="0"/>
              </a:rPr>
              <a:t>SNPs</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make</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it</a:t>
            </a:r>
            <a:r>
              <a:rPr lang="pl-PL" sz="2400" dirty="0">
                <a:latin typeface="Times New Roman" panose="02020603050405020304" pitchFamily="18" charset="0"/>
                <a:cs typeface="Times New Roman" panose="02020603050405020304" pitchFamily="18" charset="0"/>
              </a:rPr>
              <a:t> </a:t>
            </a:r>
            <a:r>
              <a:rPr lang="pl-PL" sz="2400" dirty="0" err="1">
                <a:latin typeface="Times New Roman" panose="02020603050405020304" pitchFamily="18" charset="0"/>
                <a:cs typeface="Times New Roman" panose="02020603050405020304" pitchFamily="18" charset="0"/>
              </a:rPr>
              <a:t>possible</a:t>
            </a:r>
            <a:r>
              <a:rPr lang="pl-PL" sz="2400" dirty="0">
                <a:latin typeface="Times New Roman" panose="02020603050405020304" pitchFamily="18" charset="0"/>
                <a:cs typeface="Times New Roman" panose="02020603050405020304" pitchFamily="18" charset="0"/>
              </a:rPr>
              <a:t> to </a:t>
            </a:r>
            <a:r>
              <a:rPr lang="en-US" sz="2400" b="0" i="0" dirty="0">
                <a:effectLst/>
                <a:latin typeface="Times New Roman" panose="02020603050405020304" pitchFamily="18" charset="0"/>
                <a:cs typeface="Times New Roman" panose="02020603050405020304" pitchFamily="18" charset="0"/>
              </a:rPr>
              <a:t>perform SNP-gene mapping</a:t>
            </a:r>
            <a:r>
              <a:rPr lang="pl-PL" sz="2400"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6971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19800D-E076-5DBD-9CC4-B8A1712DE527}"/>
              </a:ext>
            </a:extLst>
          </p:cNvPr>
          <p:cNvSpPr>
            <a:spLocks noGrp="1"/>
          </p:cNvSpPr>
          <p:nvPr>
            <p:ph type="title"/>
          </p:nvPr>
        </p:nvSpPr>
        <p:spPr/>
        <p:txBody>
          <a:bodyPr/>
          <a:lstStyle/>
          <a:p>
            <a:pPr algn="ctr"/>
            <a:r>
              <a:rPr lang="pl-PL" dirty="0">
                <a:latin typeface="Times New Roman" panose="02020603050405020304" pitchFamily="18" charset="0"/>
                <a:cs typeface="Times New Roman" panose="02020603050405020304" pitchFamily="18" charset="0"/>
              </a:rPr>
              <a:t>LC-MS </a:t>
            </a:r>
            <a:r>
              <a:rPr lang="pl-PL" dirty="0" err="1">
                <a:latin typeface="Times New Roman" panose="02020603050405020304" pitchFamily="18" charset="0"/>
                <a:cs typeface="Times New Roman" panose="02020603050405020304" pitchFamily="18" charset="0"/>
              </a:rPr>
              <a:t>peaks</a:t>
            </a:r>
            <a:endParaRPr lang="pl-PL" dirty="0">
              <a:latin typeface="Times New Roman" panose="02020603050405020304" pitchFamily="18" charset="0"/>
              <a:cs typeface="Times New Roman" panose="02020603050405020304" pitchFamily="18" charset="0"/>
            </a:endParaRPr>
          </a:p>
        </p:txBody>
      </p:sp>
      <p:sp>
        <p:nvSpPr>
          <p:cNvPr id="3" name="Symbol zastępczy zawartości 2">
            <a:extLst>
              <a:ext uri="{FF2B5EF4-FFF2-40B4-BE49-F238E27FC236}">
                <a16:creationId xmlns:a16="http://schemas.microsoft.com/office/drawing/2014/main" id="{F2F59172-9F5C-E83C-D915-41DD78D68BF4}"/>
              </a:ext>
            </a:extLst>
          </p:cNvPr>
          <p:cNvSpPr>
            <a:spLocks noGrp="1"/>
          </p:cNvSpPr>
          <p:nvPr>
            <p:ph idx="1"/>
          </p:nvPr>
        </p:nvSpPr>
        <p:spPr/>
        <p:txBody>
          <a:bodyPr>
            <a:normAutofit/>
          </a:bodyPr>
          <a:lstStyle/>
          <a:p>
            <a:pPr algn="just">
              <a:lnSpc>
                <a:spcPct val="100000"/>
              </a:lnSpc>
            </a:pPr>
            <a:r>
              <a:rPr lang="en-US" b="0" i="0" dirty="0">
                <a:effectLst/>
                <a:latin typeface="Times New Roman" panose="02020603050405020304" pitchFamily="18" charset="0"/>
                <a:cs typeface="Times New Roman" panose="02020603050405020304" pitchFamily="18" charset="0"/>
              </a:rPr>
              <a:t>LC-MS peaks refer to peaks obtained in liquid chromatography-mass spectrometry analysis.</a:t>
            </a:r>
            <a:endParaRPr lang="pl-PL" b="0" i="0" dirty="0">
              <a:effectLst/>
              <a:latin typeface="Times New Roman" panose="02020603050405020304" pitchFamily="18" charset="0"/>
              <a:cs typeface="Times New Roman" panose="02020603050405020304" pitchFamily="18" charset="0"/>
            </a:endParaRPr>
          </a:p>
          <a:p>
            <a:pPr algn="just">
              <a:lnSpc>
                <a:spcPct val="100000"/>
              </a:lnSpc>
            </a:pPr>
            <a:r>
              <a:rPr lang="en-US" b="0" i="0" dirty="0">
                <a:effectLst/>
                <a:latin typeface="Times New Roman" panose="02020603050405020304" pitchFamily="18" charset="0"/>
                <a:cs typeface="Times New Roman" panose="02020603050405020304" pitchFamily="18" charset="0"/>
              </a:rPr>
              <a:t>By analyzing LC-MS peaks in </a:t>
            </a:r>
            <a:r>
              <a:rPr lang="en-US" b="0" i="0" dirty="0" err="1">
                <a:effectLst/>
                <a:latin typeface="Times New Roman" panose="02020603050405020304" pitchFamily="18" charset="0"/>
                <a:cs typeface="Times New Roman" panose="02020603050405020304" pitchFamily="18" charset="0"/>
              </a:rPr>
              <a:t>OmicsNet</a:t>
            </a:r>
            <a:r>
              <a:rPr lang="en-US" b="0" i="0" dirty="0">
                <a:effectLst/>
                <a:latin typeface="Times New Roman" panose="02020603050405020304" pitchFamily="18" charset="0"/>
                <a:cs typeface="Times New Roman" panose="02020603050405020304" pitchFamily="18" charset="0"/>
              </a:rPr>
              <a:t>, one can obtain information about the chemical composition of samples, identify potential biomarkers, and discover biological</a:t>
            </a:r>
            <a:r>
              <a:rPr lang="pl-PL"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dependencies between chemical compounds. This tool contributes to a better understanding of complex omics data and their biological significance.</a:t>
            </a:r>
            <a:endParaRPr lang="pl-PL"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051861"/>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4844</TotalTime>
  <Words>1096</Words>
  <Application>Microsoft Office PowerPoint</Application>
  <PresentationFormat>Panoramiczny</PresentationFormat>
  <Paragraphs>98</Paragraphs>
  <Slides>36</Slides>
  <Notes>7</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36</vt:i4>
      </vt:variant>
    </vt:vector>
  </HeadingPairs>
  <TitlesOfParts>
    <vt:vector size="44" baseType="lpstr">
      <vt:lpstr>Arial</vt:lpstr>
      <vt:lpstr>Calibri</vt:lpstr>
      <vt:lpstr>Calibri Light</vt:lpstr>
      <vt:lpstr>Google Sans</vt:lpstr>
      <vt:lpstr>Merriweather</vt:lpstr>
      <vt:lpstr>Source Sans Pro</vt:lpstr>
      <vt:lpstr>Times New Roman</vt:lpstr>
      <vt:lpstr>Motyw pakietu Office</vt:lpstr>
      <vt:lpstr>OmicsNet and OmicsNetR Web server project</vt:lpstr>
      <vt:lpstr>What are omics?</vt:lpstr>
      <vt:lpstr>Introduction</vt:lpstr>
      <vt:lpstr>OmicsNetR</vt:lpstr>
      <vt:lpstr>OmicsNet</vt:lpstr>
      <vt:lpstr>How OmicsNet work?</vt:lpstr>
      <vt:lpstr>Mentioned biological molecules</vt:lpstr>
      <vt:lpstr>SNP</vt:lpstr>
      <vt:lpstr>LC-MS peaks</vt:lpstr>
      <vt:lpstr>Microbial taxonomics</vt:lpstr>
      <vt:lpstr>Prezentacja programu PowerPoint</vt:lpstr>
      <vt:lpstr>Input</vt:lpstr>
      <vt:lpstr>Key Features of OmicsNet</vt:lpstr>
      <vt:lpstr>Single list network bulding</vt:lpstr>
      <vt:lpstr>Multiple list network building</vt:lpstr>
      <vt:lpstr>Prezentacja programu PowerPoint</vt:lpstr>
      <vt:lpstr>Prezentacja programu PowerPoint</vt:lpstr>
      <vt:lpstr>Prezentacja programu PowerPoint</vt:lpstr>
      <vt:lpstr>Prezentacja programu PowerPoint</vt:lpstr>
      <vt:lpstr>Analysis in OmicsNet</vt:lpstr>
      <vt:lpstr>Shortest path highlighted in a MS peak-based multi-omics network</vt:lpstr>
      <vt:lpstr>PPI network showing the shortest path between two nodes</vt:lpstr>
      <vt:lpstr>mRNA-miRNA network with top three modules highlighted</vt:lpstr>
      <vt:lpstr>Visualizations in OmicsNet</vt:lpstr>
      <vt:lpstr>Transcription factor and mRNA/Protein Composite network</vt:lpstr>
      <vt:lpstr>List of genes</vt:lpstr>
      <vt:lpstr>Integration of genes and miRNA</vt:lpstr>
      <vt:lpstr>Integration of SNPs and Microbial Taxa</vt:lpstr>
      <vt:lpstr>Comparison with other tools</vt:lpstr>
      <vt:lpstr>Prezentacja programu PowerPoint</vt:lpstr>
      <vt:lpstr>Implementation</vt:lpstr>
      <vt:lpstr>3D visualization technologies</vt:lpstr>
      <vt:lpstr>Databases</vt:lpstr>
      <vt:lpstr>Prezentacja programu PowerPoint</vt:lpstr>
      <vt:lpstr>Use cases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OmicsNet and OmicsNetR</dc:title>
  <dc:creator>Mateusz Wiktorzak</dc:creator>
  <cp:lastModifiedBy>Mateusz Wiktorzak</cp:lastModifiedBy>
  <cp:revision>15</cp:revision>
  <dcterms:created xsi:type="dcterms:W3CDTF">2023-05-05T12:39:30Z</dcterms:created>
  <dcterms:modified xsi:type="dcterms:W3CDTF">2023-05-11T07:16:36Z</dcterms:modified>
</cp:coreProperties>
</file>